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d996c2b47_1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1d996c2b47_1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Different methodologies, but similar format of</a:t>
            </a:r>
            <a:endParaRPr/>
          </a:p>
          <a:p>
            <a:pPr indent="-298450" lvl="0" marL="457200" rtl="0" algn="l">
              <a:spcBef>
                <a:spcPts val="0"/>
              </a:spcBef>
              <a:spcAft>
                <a:spcPts val="0"/>
              </a:spcAft>
              <a:buSzPts val="1100"/>
              <a:buChar char="-"/>
            </a:pPr>
            <a:r>
              <a:rPr lang="en"/>
              <a:t>Recon and scanning</a:t>
            </a:r>
            <a:endParaRPr/>
          </a:p>
          <a:p>
            <a:pPr indent="-298450" lvl="0" marL="457200" rtl="0" algn="l">
              <a:spcBef>
                <a:spcPts val="0"/>
              </a:spcBef>
              <a:spcAft>
                <a:spcPts val="0"/>
              </a:spcAft>
              <a:buSzPts val="1100"/>
              <a:buChar char="-"/>
            </a:pPr>
            <a:r>
              <a:rPr lang="en"/>
              <a:t>Then </a:t>
            </a:r>
            <a:r>
              <a:rPr lang="en"/>
              <a:t>exploitation</a:t>
            </a:r>
            <a:endParaRPr/>
          </a:p>
          <a:p>
            <a:pPr indent="-298450" lvl="0" marL="457200" rtl="0" algn="l">
              <a:spcBef>
                <a:spcPts val="0"/>
              </a:spcBef>
              <a:spcAft>
                <a:spcPts val="0"/>
              </a:spcAft>
              <a:buSzPts val="1100"/>
              <a:buChar char="-"/>
            </a:pPr>
            <a:r>
              <a:rPr lang="en"/>
              <a:t>Followed by post exploitation </a:t>
            </a:r>
            <a:endParaRPr/>
          </a:p>
          <a:p>
            <a:pPr indent="-298450" lvl="0" marL="457200" rtl="0" algn="l">
              <a:spcBef>
                <a:spcPts val="0"/>
              </a:spcBef>
              <a:spcAft>
                <a:spcPts val="0"/>
              </a:spcAft>
              <a:buSzPts val="1100"/>
              <a:buChar char="-"/>
            </a:pPr>
            <a:r>
              <a:rPr lang="en"/>
              <a:t>And then reporting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We’ll go into more detail about each starting with recon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e8e9ae46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1e8e9ae46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Recon is the act of gathering as much info about the target system or its users as you can while doing it discretely because you dont want to draw attention.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processes and techniques involved can be anything from:</a:t>
            </a:r>
            <a:endParaRPr/>
          </a:p>
          <a:p>
            <a:pPr indent="-298450" lvl="0" marL="457200" rtl="0" algn="l">
              <a:spcBef>
                <a:spcPts val="0"/>
              </a:spcBef>
              <a:spcAft>
                <a:spcPts val="0"/>
              </a:spcAft>
              <a:buSzPts val="1100"/>
              <a:buChar char="-"/>
            </a:pPr>
            <a:r>
              <a:rPr lang="en"/>
              <a:t>Checking company or organizational info</a:t>
            </a:r>
            <a:endParaRPr/>
          </a:p>
          <a:p>
            <a:pPr indent="-298450" lvl="0" marL="457200" rtl="0" algn="l">
              <a:spcBef>
                <a:spcPts val="0"/>
              </a:spcBef>
              <a:spcAft>
                <a:spcPts val="0"/>
              </a:spcAft>
              <a:buSzPts val="1100"/>
              <a:buChar char="-"/>
            </a:pPr>
            <a:r>
              <a:rPr lang="en"/>
              <a:t>Social media</a:t>
            </a:r>
            <a:endParaRPr/>
          </a:p>
          <a:p>
            <a:pPr indent="-298450" lvl="0" marL="457200" rtl="0" algn="l">
              <a:spcBef>
                <a:spcPts val="0"/>
              </a:spcBef>
              <a:spcAft>
                <a:spcPts val="0"/>
              </a:spcAft>
              <a:buSzPts val="1100"/>
              <a:buChar char="-"/>
            </a:pPr>
            <a:r>
              <a:rPr lang="en"/>
              <a:t>System info</a:t>
            </a:r>
            <a:endParaRPr/>
          </a:p>
          <a:p>
            <a:pPr indent="-298450" lvl="0" marL="457200" rtl="0" algn="l">
              <a:spcBef>
                <a:spcPts val="0"/>
              </a:spcBef>
              <a:spcAft>
                <a:spcPts val="0"/>
              </a:spcAft>
              <a:buSzPts val="1100"/>
              <a:buChar char="-"/>
            </a:pPr>
            <a:r>
              <a:rPr lang="en"/>
              <a:t>Using open source intelligence tools</a:t>
            </a:r>
            <a:endParaRPr/>
          </a:p>
          <a:p>
            <a:pPr indent="-298450" lvl="0" marL="457200" rtl="0" algn="l">
              <a:spcBef>
                <a:spcPts val="0"/>
              </a:spcBef>
              <a:spcAft>
                <a:spcPts val="0"/>
              </a:spcAft>
              <a:buSzPts val="1100"/>
              <a:buChar char="-"/>
            </a:pPr>
            <a:r>
              <a:rPr lang="en"/>
              <a:t>Or in some cases even setting up honeypots for credentials</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
              <a:t>Example: you can check if a users email has been leaked anywhere via haveibeenpwned, and see if you can find the leak for a possible password to try on the system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1e8e9ae46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1e8e9ae46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scanning phase is like the active part of recon, particularly looking at data from scans.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pentesting, this involves tools like nmap to try and figure out information about services running on the machine to search for security flaws.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Simply put, this is the phase where you look for attack vectors and probe the system for any.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e8e9ae4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e8e9ae4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next phase is exploitation.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Based on information gathered from scanning and recon, you can search for exploits that may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Of course, the more knowledge you have about the systems flaws, the easier this phase will be.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much more difficult to try and find an exploit on a system you know nothing about, which is why the first two phases are so important.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 example of this would be if you learned a system has an older version of log4j, then you could look for ways to use the recent exploit on it.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1e8e9ae4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1e8e9ae4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Post exploitation refers to things an attacker might do after infiltration.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things like privelege escalation,</a:t>
            </a:r>
            <a:endParaRPr/>
          </a:p>
          <a:p>
            <a:pPr indent="0" lvl="0" marL="0" rtl="0" algn="l">
              <a:spcBef>
                <a:spcPts val="0"/>
              </a:spcBef>
              <a:spcAft>
                <a:spcPts val="0"/>
              </a:spcAft>
              <a:buNone/>
            </a:pPr>
            <a:r>
              <a:rPr lang="en"/>
              <a:t>Persistance for long term access,</a:t>
            </a:r>
            <a:endParaRPr/>
          </a:p>
          <a:p>
            <a:pPr indent="0" lvl="0" marL="0" rtl="0" algn="l">
              <a:spcBef>
                <a:spcPts val="0"/>
              </a:spcBef>
              <a:spcAft>
                <a:spcPts val="0"/>
              </a:spcAft>
              <a:buNone/>
            </a:pPr>
            <a:r>
              <a:rPr lang="en"/>
              <a:t>Breaching or leaking data,</a:t>
            </a:r>
            <a:endParaRPr/>
          </a:p>
          <a:p>
            <a:pPr indent="0" lvl="0" marL="0" rtl="0" algn="l">
              <a:spcBef>
                <a:spcPts val="0"/>
              </a:spcBef>
              <a:spcAft>
                <a:spcPts val="0"/>
              </a:spcAft>
              <a:buNone/>
            </a:pPr>
            <a:r>
              <a:rPr lang="en"/>
              <a:t>Pivoting to other systems and so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of the most important steps an attacker could take post exploit is covering their tracks. If the system doesn’t know theres an infiltrator, then theres a lower chance they’ll update their security.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1e8e9ae4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1e8e9ae4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Reporting is the last phase in the process.</a:t>
            </a:r>
            <a:endParaRPr/>
          </a:p>
          <a:p>
            <a:pPr indent="0" lvl="0" marL="0" rtl="0" algn="l">
              <a:spcBef>
                <a:spcPts val="0"/>
              </a:spcBef>
              <a:spcAft>
                <a:spcPts val="0"/>
              </a:spcAft>
              <a:buNone/>
            </a:pPr>
            <a:r>
              <a:rPr lang="en"/>
              <a:t>This includes things like showing a user or a client how successful attacks were executed, </a:t>
            </a:r>
            <a:endParaRPr/>
          </a:p>
          <a:p>
            <a:pPr indent="0" lvl="0" marL="0" rtl="0" algn="l">
              <a:spcBef>
                <a:spcPts val="0"/>
              </a:spcBef>
              <a:spcAft>
                <a:spcPts val="0"/>
              </a:spcAft>
              <a:buNone/>
            </a:pPr>
            <a:r>
              <a:rPr lang="en"/>
              <a:t>What information was obtained, </a:t>
            </a:r>
            <a:endParaRPr/>
          </a:p>
          <a:p>
            <a:pPr indent="0" lvl="0" marL="0" rtl="0" algn="l">
              <a:spcBef>
                <a:spcPts val="0"/>
              </a:spcBef>
              <a:spcAft>
                <a:spcPts val="0"/>
              </a:spcAft>
              <a:buNone/>
            </a:pPr>
            <a:r>
              <a:rPr lang="en"/>
              <a:t>The consequences of a breach,</a:t>
            </a:r>
            <a:endParaRPr/>
          </a:p>
          <a:p>
            <a:pPr indent="0" lvl="0" marL="0" rtl="0" algn="l">
              <a:spcBef>
                <a:spcPts val="0"/>
              </a:spcBef>
              <a:spcAft>
                <a:spcPts val="0"/>
              </a:spcAft>
              <a:buNone/>
            </a:pPr>
            <a:r>
              <a:rPr lang="en"/>
              <a:t>And most importantly, how to fix the issues.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patches are applied, its good to double check security by trying the same exploits again.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Even if it might seem like a boring phase, documentation is very important so that the same mistakes arent repeated.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1f5a87244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1f5a87244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plenty of tools to help the pentesting process, and many for specific phases too.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familiar with a bunch like wireshark, nmap, john, burp and so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However, there is a tool that streamlines the entire process we just went through and that is metasploit.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1e9820bc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1e9820bc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Metasploit is a powerful open source pen testing tool being developed by rapid7 which is a cyber security company.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Its used by both industry professionals and cyber criminals due to the vast array of tools and options it provides in exploiting vulnerable machines.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Currently, it's a free tool with paid options and a commercial use option costing roughly $15000 yearly.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Of course, the paid verisons come with more tools and perks like further web application testing, </a:t>
            </a:r>
            <a:endParaRPr/>
          </a:p>
          <a:p>
            <a:pPr indent="0" lvl="0" marL="0" rtl="0" algn="l">
              <a:spcBef>
                <a:spcPts val="0"/>
              </a:spcBef>
              <a:spcAft>
                <a:spcPts val="0"/>
              </a:spcAft>
              <a:buClr>
                <a:schemeClr val="dk1"/>
              </a:buClr>
              <a:buSzPts val="1100"/>
              <a:buFont typeface="Arial"/>
              <a:buNone/>
            </a:pPr>
            <a:r>
              <a:rPr lang="en"/>
              <a:t>dynamic payloads to avoid detection of malicious activity, </a:t>
            </a:r>
            <a:endParaRPr/>
          </a:p>
          <a:p>
            <a:pPr indent="0" lvl="0" marL="0" rtl="0" algn="l">
              <a:spcBef>
                <a:spcPts val="0"/>
              </a:spcBef>
              <a:spcAft>
                <a:spcPts val="0"/>
              </a:spcAft>
              <a:buClr>
                <a:schemeClr val="dk1"/>
              </a:buClr>
              <a:buSzPts val="1100"/>
              <a:buFont typeface="Arial"/>
              <a:buNone/>
            </a:pPr>
            <a:r>
              <a:rPr lang="en"/>
              <a:t>a usable web UI and more.</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f3c360d2e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f3c360d2e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 bit of history about it, it was originally created in 2003 by H D Moore, who was a network security expert</a:t>
            </a:r>
            <a:endParaRPr/>
          </a:p>
          <a:p>
            <a:pPr indent="0" lvl="0" marL="0" rtl="0" algn="l">
              <a:spcBef>
                <a:spcPts val="0"/>
              </a:spcBef>
              <a:spcAft>
                <a:spcPts val="0"/>
              </a:spcAft>
              <a:buClr>
                <a:schemeClr val="dk1"/>
              </a:buClr>
              <a:buSzPts val="1100"/>
              <a:buFont typeface="Arial"/>
              <a:buNone/>
            </a:pPr>
            <a:r>
              <a:rPr lang="en"/>
              <a:t>and the first version released with 11 exploits.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Then, in 2004, 2.0 was released which now included 19 exploits, and 27 payloads.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Later, in 2007 it was rewritten to ruby from perl as the 3.0 version for compatibility reasons </a:t>
            </a:r>
            <a:endParaRPr/>
          </a:p>
          <a:p>
            <a:pPr indent="0" lvl="0" marL="0" rtl="0" algn="l">
              <a:spcBef>
                <a:spcPts val="0"/>
              </a:spcBef>
              <a:spcAft>
                <a:spcPts val="0"/>
              </a:spcAft>
              <a:buClr>
                <a:schemeClr val="dk1"/>
              </a:buClr>
              <a:buSzPts val="1100"/>
              <a:buFont typeface="Arial"/>
              <a:buNone/>
            </a:pPr>
            <a:r>
              <a:rPr lang="en"/>
              <a:t>and finally</a:t>
            </a:r>
            <a:endParaRPr/>
          </a:p>
          <a:p>
            <a:pPr indent="0" lvl="0" marL="0" rtl="0" algn="l">
              <a:spcBef>
                <a:spcPts val="0"/>
              </a:spcBef>
              <a:spcAft>
                <a:spcPts val="0"/>
              </a:spcAft>
              <a:buClr>
                <a:schemeClr val="dk1"/>
              </a:buClr>
              <a:buSzPts val="1100"/>
              <a:buFont typeface="Arial"/>
              <a:buNone/>
            </a:pPr>
            <a:r>
              <a:rPr lang="en"/>
              <a:t>in 2009, it was acquired by rapid7 who still maintain and develop it.</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1ecb779fb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1ecb779fb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Metasploit is built up of modules, where each module is organized by purpose.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So you can see the folder structure under modules contains many different types, and we'll go deeper into most of them to see what they're about.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Metasploit also has postgresql support to run its own database.</a:t>
            </a:r>
            <a:endParaRPr/>
          </a:p>
          <a:p>
            <a:pPr indent="0" lvl="0" marL="0" rtl="0" algn="l">
              <a:spcBef>
                <a:spcPts val="0"/>
              </a:spcBef>
              <a:spcAft>
                <a:spcPts val="0"/>
              </a:spcAft>
              <a:buClr>
                <a:schemeClr val="dk1"/>
              </a:buClr>
              <a:buSzPts val="1100"/>
              <a:buFont typeface="Arial"/>
              <a:buNone/>
            </a:pPr>
            <a:r>
              <a:rPr lang="en"/>
              <a:t>It's very useful in staying organized and it keeps track of things for you.</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You can see some of the takes on the side,</a:t>
            </a:r>
            <a:endParaRPr/>
          </a:p>
          <a:p>
            <a:pPr indent="0" lvl="0" marL="0" rtl="0" algn="l">
              <a:spcBef>
                <a:spcPts val="0"/>
              </a:spcBef>
              <a:spcAft>
                <a:spcPts val="0"/>
              </a:spcAft>
              <a:buClr>
                <a:schemeClr val="dk1"/>
              </a:buClr>
              <a:buSzPts val="1100"/>
              <a:buFont typeface="Arial"/>
              <a:buNone/>
            </a:pPr>
            <a:r>
              <a:rPr lang="en"/>
              <a:t>but essentially it can do things like </a:t>
            </a:r>
            <a:endParaRPr/>
          </a:p>
          <a:p>
            <a:pPr indent="0" lvl="0" marL="0" rtl="0" algn="l">
              <a:spcBef>
                <a:spcPts val="0"/>
              </a:spcBef>
              <a:spcAft>
                <a:spcPts val="0"/>
              </a:spcAft>
              <a:buClr>
                <a:schemeClr val="dk1"/>
              </a:buClr>
              <a:buSzPts val="1100"/>
              <a:buFont typeface="Arial"/>
              <a:buNone/>
            </a:pPr>
            <a:r>
              <a:rPr lang="en"/>
              <a:t>store connected host information,</a:t>
            </a:r>
            <a:endParaRPr/>
          </a:p>
          <a:p>
            <a:pPr indent="0" lvl="0" marL="0" rtl="0" algn="l">
              <a:spcBef>
                <a:spcPts val="0"/>
              </a:spcBef>
              <a:spcAft>
                <a:spcPts val="0"/>
              </a:spcAft>
              <a:buClr>
                <a:schemeClr val="dk1"/>
              </a:buClr>
              <a:buSzPts val="1100"/>
              <a:buFont typeface="Arial"/>
              <a:buNone/>
            </a:pPr>
            <a:r>
              <a:rPr lang="en"/>
              <a:t>store nmap results,</a:t>
            </a:r>
            <a:endParaRPr/>
          </a:p>
          <a:p>
            <a:pPr indent="0" lvl="0" marL="0" rtl="0" algn="l">
              <a:spcBef>
                <a:spcPts val="0"/>
              </a:spcBef>
              <a:spcAft>
                <a:spcPts val="0"/>
              </a:spcAft>
              <a:buClr>
                <a:schemeClr val="dk1"/>
              </a:buClr>
              <a:buSzPts val="1100"/>
              <a:buFont typeface="Arial"/>
              <a:buNone/>
            </a:pPr>
            <a:r>
              <a:rPr lang="en"/>
              <a:t>store discovered credentials,</a:t>
            </a:r>
            <a:endParaRPr/>
          </a:p>
          <a:p>
            <a:pPr indent="0" lvl="0" marL="0" rtl="0" algn="l">
              <a:spcBef>
                <a:spcPts val="0"/>
              </a:spcBef>
              <a:spcAft>
                <a:spcPts val="0"/>
              </a:spcAft>
              <a:buClr>
                <a:schemeClr val="dk1"/>
              </a:buClr>
              <a:buSzPts val="1100"/>
              <a:buFont typeface="Arial"/>
              <a:buNone/>
            </a:pPr>
            <a:r>
              <a:rPr lang="en"/>
              <a:t>store 'loot' which are any hashdumps obtained from a system, ready for John The Ripper,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and all the tables are exportable to CSV, which can be helpful for reporting.</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eb83637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eb83637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1f08979c5d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1f08979c5d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Taking a look into the first module type, we have the auxiliary modules.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These modules dont really have a simple shared goal that they all try to accomplish.</a:t>
            </a:r>
            <a:endParaRPr/>
          </a:p>
          <a:p>
            <a:pPr indent="0" lvl="0" marL="0" rtl="0" algn="l">
              <a:spcBef>
                <a:spcPts val="0"/>
              </a:spcBef>
              <a:spcAft>
                <a:spcPts val="0"/>
              </a:spcAft>
              <a:buClr>
                <a:schemeClr val="dk1"/>
              </a:buClr>
              <a:buSzPts val="1100"/>
              <a:buFont typeface="Arial"/>
              <a:buNone/>
            </a:pPr>
            <a:r>
              <a:rPr lang="en"/>
              <a:t>Instead, its more like a collection of tools that can perform things like </a:t>
            </a:r>
            <a:endParaRPr/>
          </a:p>
          <a:p>
            <a:pPr indent="0" lvl="0" marL="0" rtl="0" algn="l">
              <a:spcBef>
                <a:spcPts val="0"/>
              </a:spcBef>
              <a:spcAft>
                <a:spcPts val="0"/>
              </a:spcAft>
              <a:buClr>
                <a:schemeClr val="dk1"/>
              </a:buClr>
              <a:buSzPts val="1100"/>
              <a:buFont typeface="Arial"/>
              <a:buNone/>
            </a:pPr>
            <a:r>
              <a:rPr lang="en"/>
              <a:t>scanning, </a:t>
            </a:r>
            <a:endParaRPr/>
          </a:p>
          <a:p>
            <a:pPr indent="0" lvl="0" marL="0" rtl="0" algn="l">
              <a:spcBef>
                <a:spcPts val="0"/>
              </a:spcBef>
              <a:spcAft>
                <a:spcPts val="0"/>
              </a:spcAft>
              <a:buClr>
                <a:schemeClr val="dk1"/>
              </a:buClr>
              <a:buSzPts val="1100"/>
              <a:buFont typeface="Arial"/>
              <a:buNone/>
            </a:pPr>
            <a:r>
              <a:rPr lang="en"/>
              <a:t>fuzzing, </a:t>
            </a:r>
            <a:endParaRPr/>
          </a:p>
          <a:p>
            <a:pPr indent="0" lvl="0" marL="0" rtl="0" algn="l">
              <a:spcBef>
                <a:spcPts val="0"/>
              </a:spcBef>
              <a:spcAft>
                <a:spcPts val="0"/>
              </a:spcAft>
              <a:buClr>
                <a:schemeClr val="dk1"/>
              </a:buClr>
              <a:buSzPts val="1100"/>
              <a:buFont typeface="Arial"/>
              <a:buNone/>
            </a:pPr>
            <a:r>
              <a:rPr lang="en"/>
              <a:t>sniffing, </a:t>
            </a:r>
            <a:endParaRPr/>
          </a:p>
          <a:p>
            <a:pPr indent="0" lvl="0" marL="0" rtl="0" algn="l">
              <a:spcBef>
                <a:spcPts val="0"/>
              </a:spcBef>
              <a:spcAft>
                <a:spcPts val="0"/>
              </a:spcAft>
              <a:buClr>
                <a:schemeClr val="dk1"/>
              </a:buClr>
              <a:buSzPts val="1100"/>
              <a:buFont typeface="Arial"/>
              <a:buNone/>
            </a:pPr>
            <a:r>
              <a:rPr lang="en"/>
              <a:t>password cracking,</a:t>
            </a:r>
            <a:endParaRPr/>
          </a:p>
          <a:p>
            <a:pPr indent="0" lvl="0" marL="0" rtl="0" algn="l">
              <a:spcBef>
                <a:spcPts val="0"/>
              </a:spcBef>
              <a:spcAft>
                <a:spcPts val="0"/>
              </a:spcAft>
              <a:buClr>
                <a:schemeClr val="dk1"/>
              </a:buClr>
              <a:buSzPts val="1100"/>
              <a:buFont typeface="Arial"/>
              <a:buNone/>
            </a:pPr>
            <a:r>
              <a:rPr lang="en"/>
              <a:t>brute forcers and so 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It also contains tools for specific software so if you notice a system running something like mySQL, you can try to use the sql scanner in this module.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1f08979c5d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1f08979c5d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There are thousands of exploits, and are labeled with things like the operating system, programs, or versions the exploits are meant for.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This is why knowing information about the system beforehand makes it a lot easier to find and narrow down on exploits, because metasploit has them all well organized</a:t>
            </a:r>
            <a:endParaRPr/>
          </a:p>
          <a:p>
            <a:pPr indent="0" lvl="0" marL="0" rtl="0" algn="l">
              <a:spcBef>
                <a:spcPts val="0"/>
              </a:spcBef>
              <a:spcAft>
                <a:spcPts val="0"/>
              </a:spcAft>
              <a:buClr>
                <a:schemeClr val="dk1"/>
              </a:buClr>
              <a:buSzPts val="1100"/>
              <a:buFont typeface="Arial"/>
              <a:buNone/>
            </a:pPr>
            <a:r>
              <a:rPr lang="en"/>
              <a:t>and easily findable.</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f3c360d2e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f3c360d2e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So this is typically the information that shows up when you look for exploits in metasploit. </a:t>
            </a:r>
            <a:endParaRPr/>
          </a:p>
          <a:p>
            <a:pPr indent="0" lvl="0" marL="0" rtl="0" algn="l">
              <a:spcBef>
                <a:spcPts val="0"/>
              </a:spcBef>
              <a:spcAft>
                <a:spcPts val="0"/>
              </a:spcAft>
              <a:buClr>
                <a:schemeClr val="dk1"/>
              </a:buClr>
              <a:buSzPts val="1100"/>
              <a:buFont typeface="Arial"/>
              <a:buNone/>
            </a:pPr>
            <a:r>
              <a:rPr lang="en"/>
              <a:t>The first column is the name, and you can see it tells us that the exploit is for IOS, </a:t>
            </a:r>
            <a:endParaRPr/>
          </a:p>
          <a:p>
            <a:pPr indent="0" lvl="0" marL="0" rtl="0" algn="l">
              <a:spcBef>
                <a:spcPts val="0"/>
              </a:spcBef>
              <a:spcAft>
                <a:spcPts val="0"/>
              </a:spcAft>
              <a:buClr>
                <a:schemeClr val="dk1"/>
              </a:buClr>
              <a:buSzPts val="1100"/>
              <a:buFont typeface="Arial"/>
              <a:buNone/>
            </a:pPr>
            <a:r>
              <a:rPr lang="en"/>
              <a:t>its a browser exploit, and specifically for safari.</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f3c360d2e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f3c360d2e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 date column is simply just the date the exploit was disclosed, so it's also possible to search for exploits from a certain time.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f3c360d2e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f3c360d2e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rank of an exploit usually indicates how likely it is to work. We'll take a closer look at the ranks in a bit,</a:t>
            </a:r>
            <a:endParaRPr/>
          </a:p>
          <a:p>
            <a:pPr indent="0" lvl="0" marL="0" rtl="0" algn="l">
              <a:spcBef>
                <a:spcPts val="0"/>
              </a:spcBef>
              <a:spcAft>
                <a:spcPts val="0"/>
              </a:spcAft>
              <a:buClr>
                <a:schemeClr val="dk1"/>
              </a:buClr>
              <a:buSzPts val="1100"/>
              <a:buFont typeface="Arial"/>
              <a:buNone/>
            </a:pPr>
            <a:r>
              <a:rPr lang="en"/>
              <a:t>but Generally, you want to use the highest rank exploit applicable to your target for the best chance of success.</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f3c360d2e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f3c360d2e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 check column is either a yes or a no.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 yes means that if you work with the exploit, </a:t>
            </a:r>
            <a:endParaRPr/>
          </a:p>
          <a:p>
            <a:pPr indent="0" lvl="0" marL="0" rtl="0" algn="l">
              <a:spcBef>
                <a:spcPts val="0"/>
              </a:spcBef>
              <a:spcAft>
                <a:spcPts val="0"/>
              </a:spcAft>
              <a:buClr>
                <a:schemeClr val="dk1"/>
              </a:buClr>
              <a:buSzPts val="1100"/>
              <a:buFont typeface="Arial"/>
              <a:buNone/>
            </a:pPr>
            <a:r>
              <a:rPr lang="en"/>
              <a:t>you'll be able to check if it will be successful on a target system beforehand without actually having to run the exploit.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 no means that it can't check if it will work on the system beforehand or not.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Generally, most of the exploits dont really support checking yet.</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f3c360d2e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f3c360d2e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description column just gives a little bit of info about the exploit, so for example</a:t>
            </a:r>
            <a:endParaRPr/>
          </a:p>
          <a:p>
            <a:pPr indent="0" lvl="0" marL="0" rtl="0" algn="l">
              <a:spcBef>
                <a:spcPts val="0"/>
              </a:spcBef>
              <a:spcAft>
                <a:spcPts val="0"/>
              </a:spcAft>
              <a:buClr>
                <a:schemeClr val="dk1"/>
              </a:buClr>
              <a:buSzPts val="1100"/>
              <a:buFont typeface="Arial"/>
              <a:buNone/>
            </a:pPr>
            <a:r>
              <a:rPr lang="en"/>
              <a:t>this one exploits executing shellcode from a privileged javascript shell.</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1f16f47fd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1f16f47fd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So here's the list of rankings from before.</a:t>
            </a:r>
            <a:endParaRPr/>
          </a:p>
          <a:p>
            <a:pPr indent="0" lvl="0" marL="0" rtl="0" algn="l">
              <a:spcBef>
                <a:spcPts val="0"/>
              </a:spcBef>
              <a:spcAft>
                <a:spcPts val="0"/>
              </a:spcAft>
              <a:buClr>
                <a:schemeClr val="dk1"/>
              </a:buClr>
              <a:buSzPts val="1100"/>
              <a:buFont typeface="Arial"/>
              <a:buNone/>
            </a:pPr>
            <a:r>
              <a:rPr lang="en"/>
              <a:t>Generally, they're based off of how reliable an exploit is, but not entirely.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If we look at the description for the Normal Rank, it mentions that the exploit itself is reliable,</a:t>
            </a:r>
            <a:endParaRPr/>
          </a:p>
          <a:p>
            <a:pPr indent="0" lvl="0" marL="0" rtl="0" algn="l">
              <a:spcBef>
                <a:spcPts val="0"/>
              </a:spcBef>
              <a:spcAft>
                <a:spcPts val="0"/>
              </a:spcAft>
              <a:buClr>
                <a:schemeClr val="dk1"/>
              </a:buClr>
              <a:buSzPts val="1100"/>
              <a:buFont typeface="Arial"/>
              <a:buNone/>
            </a:pPr>
            <a:r>
              <a:rPr lang="en"/>
              <a:t>but the software it depends on is not easy to detect or requires a very uncommon version.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So, they are ranked by other factors as well, not just the reliability of the exploit itself.</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1f08979c5d_3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1f08979c5d_3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third module is payloads.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Payloads are basically malicious code the hacker can use to interact with the exploited target system.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Once an exploit is successful, the payload will execute and give you things like a shell, or manipulate a file.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One of the more popular payloads to use in metasploit is called meterpreter. </a:t>
            </a:r>
            <a:endParaRPr/>
          </a:p>
          <a:p>
            <a:pPr indent="0" lvl="0" marL="0" rtl="0" algn="l">
              <a:spcBef>
                <a:spcPts val="0"/>
              </a:spcBef>
              <a:spcAft>
                <a:spcPts val="0"/>
              </a:spcAft>
              <a:buClr>
                <a:schemeClr val="dk1"/>
              </a:buClr>
              <a:buSzPts val="1100"/>
              <a:buFont typeface="Arial"/>
              <a:buNone/>
            </a:pPr>
            <a:r>
              <a:rPr lang="en"/>
              <a:t>It's an advanced payload kind of like a terminal except it comes with its own modules and actions you cant do with a regular terminal.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Payloads are subdivided into 3 types, </a:t>
            </a:r>
            <a:endParaRPr/>
          </a:p>
          <a:p>
            <a:pPr indent="0" lvl="0" marL="0" rtl="0" algn="l">
              <a:spcBef>
                <a:spcPts val="0"/>
              </a:spcBef>
              <a:spcAft>
                <a:spcPts val="0"/>
              </a:spcAft>
              <a:buClr>
                <a:schemeClr val="dk1"/>
              </a:buClr>
              <a:buSzPts val="1100"/>
              <a:buFont typeface="Arial"/>
              <a:buNone/>
            </a:pPr>
            <a:r>
              <a:rPr lang="en"/>
              <a:t>singles, </a:t>
            </a:r>
            <a:endParaRPr/>
          </a:p>
          <a:p>
            <a:pPr indent="0" lvl="0" marL="0" rtl="0" algn="l">
              <a:spcBef>
                <a:spcPts val="0"/>
              </a:spcBef>
              <a:spcAft>
                <a:spcPts val="0"/>
              </a:spcAft>
              <a:buClr>
                <a:schemeClr val="dk1"/>
              </a:buClr>
              <a:buSzPts val="1100"/>
              <a:buFont typeface="Arial"/>
              <a:buNone/>
            </a:pPr>
            <a:r>
              <a:rPr lang="en"/>
              <a:t>stagers, </a:t>
            </a:r>
            <a:endParaRPr/>
          </a:p>
          <a:p>
            <a:pPr indent="0" lvl="0" marL="0" rtl="0" algn="l">
              <a:spcBef>
                <a:spcPts val="0"/>
              </a:spcBef>
              <a:spcAft>
                <a:spcPts val="0"/>
              </a:spcAft>
              <a:buClr>
                <a:schemeClr val="dk1"/>
              </a:buClr>
              <a:buSzPts val="1100"/>
              <a:buFont typeface="Arial"/>
              <a:buNone/>
            </a:pPr>
            <a:r>
              <a:rPr lang="en"/>
              <a:t>and stages.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Singles contain all the code they need to execute, so they execute in 1 go.</a:t>
            </a:r>
            <a:endParaRPr/>
          </a:p>
          <a:p>
            <a:pPr indent="0" lvl="0" marL="0" rtl="0" algn="l">
              <a:spcBef>
                <a:spcPts val="0"/>
              </a:spcBef>
              <a:spcAft>
                <a:spcPts val="0"/>
              </a:spcAft>
              <a:buClr>
                <a:schemeClr val="dk1"/>
              </a:buClr>
              <a:buSzPts val="1100"/>
              <a:buFont typeface="Arial"/>
              <a:buNone/>
            </a:pPr>
            <a:r>
              <a:rPr lang="en"/>
              <a:t>They are useful for accomplishing one and done tasks like for example creating a user on the system.</a:t>
            </a:r>
            <a:endParaRPr/>
          </a:p>
          <a:p>
            <a:pPr indent="0" lvl="0" marL="0" rtl="0" algn="l">
              <a:spcBef>
                <a:spcPts val="0"/>
              </a:spcBef>
              <a:spcAft>
                <a:spcPts val="0"/>
              </a:spcAft>
              <a:buClr>
                <a:schemeClr val="dk1"/>
              </a:buClr>
              <a:buSzPts val="1100"/>
              <a:buFont typeface="Arial"/>
              <a:buNone/>
            </a:pPr>
            <a:r>
              <a:rPr lang="en"/>
              <a:t>Depending on the task being done, they can be small or large since they self contain all the needed data for a task.</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Stagers on the other hand usually establish some form of communication between the attacker and target systems, and tend to be of a small size.</a:t>
            </a:r>
            <a:endParaRPr/>
          </a:p>
          <a:p>
            <a:pPr indent="0" lvl="0" marL="0" rtl="0" algn="l">
              <a:spcBef>
                <a:spcPts val="0"/>
              </a:spcBef>
              <a:spcAft>
                <a:spcPts val="0"/>
              </a:spcAft>
              <a:buClr>
                <a:schemeClr val="dk1"/>
              </a:buClr>
              <a:buSzPts val="1100"/>
              <a:buFont typeface="Arial"/>
              <a:buNone/>
            </a:pPr>
            <a:r>
              <a:rPr lang="en"/>
              <a:t>They use this communication to set the stage for the the 'Staged' payloads.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Stages are much larger payloads, and stagers use the communication form to download them onto the target.</a:t>
            </a:r>
            <a:endParaRPr/>
          </a:p>
          <a:p>
            <a:pPr indent="0" lvl="0" marL="0" rtl="0" algn="l">
              <a:spcBef>
                <a:spcPts val="0"/>
              </a:spcBef>
              <a:spcAft>
                <a:spcPts val="0"/>
              </a:spcAft>
              <a:buClr>
                <a:schemeClr val="dk1"/>
              </a:buClr>
              <a:buSzPts val="1100"/>
              <a:buFont typeface="Arial"/>
              <a:buNone/>
            </a:pPr>
            <a:r>
              <a:rPr lang="en"/>
              <a:t>Stages are much more capable, and offer the most control. An example of a stage would be something like meterpreter.</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1f08979c5d_3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1f08979c5d_3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post module simply stands for post exploit, and contains things you might be able to use after a successful exploit.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This includes things like we discussed in the Post-Exploit phase like privelege escalation, downloading data, pivoting and so on.</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1d996c2b4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1d996c2b4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Computers are the hub of almost all valuable information now, but anything storing valuable data is a target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1f08979c5d_3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1f08979c5d_3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encoders module helps answer the question of how a payload could bypass detection or YARA rules.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Passing a payload through an encoder is somewhat the equivalent of running code through an obfuscator.</a:t>
            </a:r>
            <a:endParaRPr/>
          </a:p>
          <a:p>
            <a:pPr indent="0" lvl="0" marL="0" rtl="0" algn="l">
              <a:spcBef>
                <a:spcPts val="0"/>
              </a:spcBef>
              <a:spcAft>
                <a:spcPts val="0"/>
              </a:spcAft>
              <a:buClr>
                <a:schemeClr val="dk1"/>
              </a:buClr>
              <a:buSzPts val="1100"/>
              <a:buFont typeface="Arial"/>
              <a:buNone/>
            </a:pPr>
            <a:r>
              <a:rPr lang="en"/>
              <a:t>Just like obfuscation, the payload functionality isn't changed. </a:t>
            </a:r>
            <a:endParaRPr/>
          </a:p>
          <a:p>
            <a:pPr indent="0" lvl="0" marL="0" rtl="0" algn="l">
              <a:spcBef>
                <a:spcPts val="0"/>
              </a:spcBef>
              <a:spcAft>
                <a:spcPts val="0"/>
              </a:spcAft>
              <a:buClr>
                <a:schemeClr val="dk1"/>
              </a:buClr>
              <a:buSzPts val="1100"/>
              <a:buFont typeface="Arial"/>
              <a:buNone/>
            </a:pPr>
            <a:r>
              <a:rPr lang="en"/>
              <a:t>It can also help the payload execute in some cases by dealing with problems like null bytes interfering with shell code or string termination.</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1f08979c5d_3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1f08979c5d_3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last module we'll talk about is the NOPS module.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Nops being no operations, just instructions that do nothing for 1 cycle.</a:t>
            </a:r>
            <a:endParaRPr/>
          </a:p>
          <a:p>
            <a:pPr indent="0" lvl="0" marL="0" rtl="0" algn="l">
              <a:spcBef>
                <a:spcPts val="0"/>
              </a:spcBef>
              <a:spcAft>
                <a:spcPts val="0"/>
              </a:spcAft>
              <a:buClr>
                <a:schemeClr val="dk1"/>
              </a:buClr>
              <a:buSzPts val="1100"/>
              <a:buFont typeface="Arial"/>
              <a:buNone/>
            </a:pPr>
            <a:r>
              <a:rPr lang="en"/>
              <a:t>This module makes it easier for payloads to have a consistent size if it's needed by adding nops to the start or the end of the payload.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It's also useful for memory based payloads since you can try to 'aim' where the payload runs in memory by specifying a specific number of nops.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1f08979c5d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1f08979c5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1ed5d71d3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1ed5d71d3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1ed5d71d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1ed5d71d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1ed5d71d3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1ed5d71d3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1f32ca0e0a_1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1f32ca0e0a_1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1f32ca0e0a_1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1f32ca0e0a_1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f3c360d2ee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f3c360d2ee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f3c360d2ee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f3c360d2ee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1f5a87244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1f5a87244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f3c360d2ee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f3c360d2ee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1f32ca0e0a_1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1f32ca0e0a_1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1ed5d71d3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1ed5d71d3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1f08979c5d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1f08979c5d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1f32ca0e0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1f32ca0e0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1f32ca0e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1f32ca0e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So some very quick stats about metasploit,</a:t>
            </a:r>
            <a:endParaRPr/>
          </a:p>
          <a:p>
            <a:pPr indent="0" lvl="0" marL="0" rtl="0" algn="l">
              <a:spcBef>
                <a:spcPts val="0"/>
              </a:spcBef>
              <a:spcAft>
                <a:spcPts val="0"/>
              </a:spcAft>
              <a:buClr>
                <a:schemeClr val="dk1"/>
              </a:buClr>
              <a:buSzPts val="1100"/>
              <a:buFont typeface="Arial"/>
              <a:buNone/>
            </a:pPr>
            <a:r>
              <a:rPr lang="en"/>
              <a:t>it has over 2000 available exploits for those 25 platforms listed,</a:t>
            </a:r>
            <a:endParaRPr/>
          </a:p>
          <a:p>
            <a:pPr indent="0" lvl="0" marL="0" rtl="0" algn="l">
              <a:spcBef>
                <a:spcPts val="0"/>
              </a:spcBef>
              <a:spcAft>
                <a:spcPts val="0"/>
              </a:spcAft>
              <a:buClr>
                <a:schemeClr val="dk1"/>
              </a:buClr>
              <a:buSzPts val="1100"/>
              <a:buFont typeface="Arial"/>
              <a:buNone/>
            </a:pPr>
            <a:r>
              <a:rPr lang="en"/>
              <a:t>and it has hundreds of payloads available to use as well.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 picture is an example output of what my VM installation of this metasploit version has for all the modules we talked about.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1f08979c5d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11f08979c5d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 USAGE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Here's a graph of where companies that use metasploit are located,</a:t>
            </a:r>
            <a:endParaRPr/>
          </a:p>
          <a:p>
            <a:pPr indent="0" lvl="0" marL="0" rtl="0" algn="l">
              <a:spcBef>
                <a:spcPts val="0"/>
              </a:spcBef>
              <a:spcAft>
                <a:spcPts val="0"/>
              </a:spcAft>
              <a:buClr>
                <a:schemeClr val="dk1"/>
              </a:buClr>
              <a:buSzPts val="1100"/>
              <a:buFont typeface="Arial"/>
              <a:buNone/>
            </a:pPr>
            <a:r>
              <a:rPr lang="en"/>
              <a:t>of course the US has the most users, probably because metasploit itself is an american company.</a:t>
            </a:r>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1f08979c5d_5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11f08979c5d_5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Heres a graph of metasploit usage based off of revenue, so as you can see many of the larger companies with over a billion dollars in revenue also seem to use it.</a:t>
            </a:r>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1f3bf9a7d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1f3bf9a7d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So in summary for the metasploit framework, it really boils down to these 5 basic steps.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 first thing you want to do is recon and scanning on the target machine for vulnerabilities.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 second thing you want to do is search metasploit for appropriate exploits from your findings, preferrably one with a high ranking.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Then, the third thing you want to do is choose and configure a payload that does what you want, which most probably would be a shell.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Fourth, optionally you can encode the payload whether that be for security reasons or just obfuscating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And finally fifth, you just run the exploit and hope it works. </a:t>
            </a:r>
            <a:endParaRPr/>
          </a:p>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1eed24977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1eed24977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1d996c2b47_1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1d996c2b47_1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good way to think of the pentesting is that you can be sure a good pentester tried everything on the CVE, but your niche web app might have a zero-day exploit that gets missed. So, you can be sure there’s no holes in your boat right now, but there might be a big crack that’s painted over!</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1f3bf9a7d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11f3bf9a7d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1d996c2b47_1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1d996c2b47_1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https://www.rifemagazine.co.uk/2016/11/feature-time-is-money/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1ed5d71d3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1ed5d71d3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https://medium.com/@mcccccc/difference-among-white-box-black-box-and-grey-box-testing-35482292473f</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f32ca0e0a_1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1f32ca0e0a_1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External is the position of any random person unaffiliated with the target; Internal is not necessarily an employee, but someone who has access rights like a user, e.g. someone with phished credentials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f32ca0e0a_1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1f32ca0e0a_1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https://www.hifi-advice.com/blog/audiophile-insights/generic-insights/double-blind-listening-tests/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31.png"/><Relationship Id="rId6"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17.png"/><Relationship Id="rId5" Type="http://schemas.openxmlformats.org/officeDocument/2006/relationships/image" Target="../media/image22.png"/><Relationship Id="rId6"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5.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33.png"/><Relationship Id="rId5" Type="http://schemas.openxmlformats.org/officeDocument/2006/relationships/image" Target="../media/image36.png"/><Relationship Id="rId6" Type="http://schemas.openxmlformats.org/officeDocument/2006/relationships/image" Target="../media/image34.png"/><Relationship Id="rId7" Type="http://schemas.openxmlformats.org/officeDocument/2006/relationships/image" Target="../media/image8.png"/><Relationship Id="rId8"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1.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2.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2.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2.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2.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2.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2.png"/><Relationship Id="rId4" Type="http://schemas.openxmlformats.org/officeDocument/2006/relationships/image" Target="../media/image64.png"/><Relationship Id="rId5" Type="http://schemas.openxmlformats.org/officeDocument/2006/relationships/image" Target="../media/image5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1.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6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6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55.png"/></Relationships>
</file>

<file path=ppt/slides/_rels/slide4.xml.rels><?xml version="1.0" encoding="UTF-8" standalone="yes"?><Relationships xmlns="http://schemas.openxmlformats.org/package/2006/relationships"><Relationship Id="rId11" Type="http://schemas.openxmlformats.org/officeDocument/2006/relationships/hyperlink" Target="https://www.youtube.com/watch?v=rnmcRTnTNC8" TargetMode="External"/><Relationship Id="rId10" Type="http://schemas.openxmlformats.org/officeDocument/2006/relationships/image" Target="../media/image14.png"/><Relationship Id="rId12" Type="http://schemas.openxmlformats.org/officeDocument/2006/relationships/hyperlink" Target="https://www.youtube.com/watch?v=pL9q2lOZ1Fw"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outube.com/watch?v=pL9q2lOZ1Fw" TargetMode="External"/><Relationship Id="rId4" Type="http://schemas.openxmlformats.org/officeDocument/2006/relationships/image" Target="../media/image12.png"/><Relationship Id="rId9" Type="http://schemas.openxmlformats.org/officeDocument/2006/relationships/hyperlink" Target="https://www.youtube.com/watch?v=rnmcRTnTNC8" TargetMode="External"/><Relationship Id="rId5" Type="http://schemas.openxmlformats.org/officeDocument/2006/relationships/hyperlink" Target="https://www.youtube.com/watch?v=pL9q2lOZ1Fw" TargetMode="External"/><Relationship Id="rId6" Type="http://schemas.openxmlformats.org/officeDocument/2006/relationships/image" Target="../media/image13.png"/><Relationship Id="rId7" Type="http://schemas.openxmlformats.org/officeDocument/2006/relationships/hyperlink" Target="https://www.youtube.com/watch?v=rnmcRTnTNC8" TargetMode="External"/><Relationship Id="rId8"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6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www.youtube.com/watch?v=72ZVhhPg96Q" TargetMode="External"/><Relationship Id="rId4" Type="http://schemas.openxmlformats.org/officeDocument/2006/relationships/image" Target="../media/image6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6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6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6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s://www.offensive-security.com/information-security-certifications/oswe-offensive-security-web-expert/" TargetMode="External"/><Relationship Id="rId4" Type="http://schemas.openxmlformats.org/officeDocument/2006/relationships/hyperlink" Target="http://www.giac.org/certification/web-application-penetration-tester-gwapt" TargetMode="External"/><Relationship Id="rId5" Type="http://schemas.openxmlformats.org/officeDocument/2006/relationships/hyperlink" Target="http://www.iacertification.org/cwapt_certified_web_app_penetration_tester.html" TargetMode="External"/><Relationship Id="rId6" Type="http://schemas.openxmlformats.org/officeDocument/2006/relationships/hyperlink" Target="https://www.elearnsecurity.com/certification/ewp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Penetration Testing and Metasploit</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Pruthvi Palanpurwala &amp; </a:t>
            </a:r>
            <a:r>
              <a:rPr lang="en"/>
              <a:t>Connor Vandenheede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Pentesting Phases</a:t>
            </a:r>
            <a:endParaRPr/>
          </a:p>
        </p:txBody>
      </p:sp>
      <p:sp>
        <p:nvSpPr>
          <p:cNvPr id="123" name="Google Shape;123;p22"/>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a:t>Many different methodologies, but all follow the same general path:</a:t>
            </a:r>
            <a:endParaRPr/>
          </a:p>
          <a:p>
            <a:pPr indent="-342900" lvl="0" marL="457200" rtl="0" algn="l">
              <a:spcBef>
                <a:spcPts val="1200"/>
              </a:spcBef>
              <a:spcAft>
                <a:spcPts val="0"/>
              </a:spcAft>
              <a:buSzPts val="1800"/>
              <a:buAutoNum type="arabicPeriod"/>
            </a:pPr>
            <a:r>
              <a:rPr lang="en"/>
              <a:t>Reconnaissance</a:t>
            </a:r>
            <a:endParaRPr/>
          </a:p>
          <a:p>
            <a:pPr indent="-342900" lvl="0" marL="457200" rtl="0" algn="l">
              <a:spcBef>
                <a:spcPts val="0"/>
              </a:spcBef>
              <a:spcAft>
                <a:spcPts val="0"/>
              </a:spcAft>
              <a:buSzPts val="1800"/>
              <a:buAutoNum type="arabicPeriod"/>
            </a:pPr>
            <a:r>
              <a:rPr lang="en"/>
              <a:t>Scanning</a:t>
            </a:r>
            <a:endParaRPr/>
          </a:p>
          <a:p>
            <a:pPr indent="-342900" lvl="0" marL="457200" rtl="0" algn="l">
              <a:spcBef>
                <a:spcPts val="0"/>
              </a:spcBef>
              <a:spcAft>
                <a:spcPts val="0"/>
              </a:spcAft>
              <a:buSzPts val="1800"/>
              <a:buAutoNum type="arabicPeriod"/>
            </a:pPr>
            <a:r>
              <a:rPr lang="en"/>
              <a:t>Exploit</a:t>
            </a:r>
            <a:endParaRPr/>
          </a:p>
          <a:p>
            <a:pPr indent="-342900" lvl="0" marL="457200" rtl="0" algn="l">
              <a:spcBef>
                <a:spcPts val="0"/>
              </a:spcBef>
              <a:spcAft>
                <a:spcPts val="0"/>
              </a:spcAft>
              <a:buSzPts val="1800"/>
              <a:buAutoNum type="arabicPeriod"/>
            </a:pPr>
            <a:r>
              <a:rPr lang="en"/>
              <a:t>Post-exploit</a:t>
            </a:r>
            <a:endParaRPr/>
          </a:p>
          <a:p>
            <a:pPr indent="-342900" lvl="0" marL="457200" rtl="0" algn="l">
              <a:spcBef>
                <a:spcPts val="0"/>
              </a:spcBef>
              <a:spcAft>
                <a:spcPts val="0"/>
              </a:spcAft>
              <a:buSzPts val="1800"/>
              <a:buAutoNum type="arabicPeriod"/>
            </a:pPr>
            <a:r>
              <a:rPr lang="en"/>
              <a:t>Reporting</a:t>
            </a:r>
            <a:endParaRPr/>
          </a:p>
        </p:txBody>
      </p:sp>
      <p:pic>
        <p:nvPicPr>
          <p:cNvPr id="124" name="Google Shape;124;p22"/>
          <p:cNvPicPr preferRelativeResize="0"/>
          <p:nvPr/>
        </p:nvPicPr>
        <p:blipFill rotWithShape="1">
          <a:blip r:embed="rId3">
            <a:alphaModFix/>
          </a:blip>
          <a:srcRect b="0" l="4416" r="4525" t="1594"/>
          <a:stretch/>
        </p:blipFill>
        <p:spPr>
          <a:xfrm>
            <a:off x="4572000" y="1761450"/>
            <a:ext cx="4387500" cy="2313250"/>
          </a:xfrm>
          <a:prstGeom prst="rect">
            <a:avLst/>
          </a:prstGeom>
          <a:noFill/>
          <a:ln>
            <a:noFill/>
          </a:ln>
        </p:spPr>
      </p:pic>
      <p:sp>
        <p:nvSpPr>
          <p:cNvPr id="125" name="Google Shape;125;p22"/>
          <p:cNvSpPr txBox="1"/>
          <p:nvPr/>
        </p:nvSpPr>
        <p:spPr>
          <a:xfrm>
            <a:off x="4572000" y="4074700"/>
            <a:ext cx="504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aseline="30000" lang="en"/>
              <a:t>Source: https://www.imperva.com/learn/application-security/penetration-testing/</a:t>
            </a:r>
            <a:endParaRPr baseline="30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Reconnaissance</a:t>
            </a:r>
            <a:endParaRPr/>
          </a:p>
        </p:txBody>
      </p:sp>
      <p:sp>
        <p:nvSpPr>
          <p:cNvPr id="131" name="Google Shape;131;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Gather as much initial data about the target as possible </a:t>
            </a:r>
            <a:endParaRPr/>
          </a:p>
          <a:p>
            <a:pPr indent="-342900" lvl="0" marL="457200" rtl="0" algn="l">
              <a:spcBef>
                <a:spcPts val="1200"/>
              </a:spcBef>
              <a:spcAft>
                <a:spcPts val="0"/>
              </a:spcAft>
              <a:buSzPts val="1800"/>
              <a:buChar char="●"/>
            </a:pPr>
            <a:r>
              <a:rPr lang="en"/>
              <a:t>company/organization info (websites, employees, linkedin, social media), </a:t>
            </a:r>
            <a:endParaRPr/>
          </a:p>
          <a:p>
            <a:pPr indent="-342900" lvl="0" marL="457200" rtl="0" algn="l">
              <a:spcBef>
                <a:spcPts val="0"/>
              </a:spcBef>
              <a:spcAft>
                <a:spcPts val="0"/>
              </a:spcAft>
              <a:buSzPts val="1800"/>
              <a:buChar char="●"/>
            </a:pPr>
            <a:r>
              <a:rPr lang="en"/>
              <a:t>system info (machine architecture, network structure, software in use)</a:t>
            </a:r>
            <a:endParaRPr/>
          </a:p>
          <a:p>
            <a:pPr indent="-342900" lvl="0" marL="457200" rtl="0" algn="l">
              <a:spcBef>
                <a:spcPts val="0"/>
              </a:spcBef>
              <a:spcAft>
                <a:spcPts val="0"/>
              </a:spcAft>
              <a:buSzPts val="1800"/>
              <a:buChar char="●"/>
            </a:pPr>
            <a:r>
              <a:rPr lang="en"/>
              <a:t>OSINT (open source intelligence)</a:t>
            </a:r>
            <a:endParaRPr/>
          </a:p>
          <a:p>
            <a:pPr indent="-342900" lvl="0" marL="457200" rtl="0" algn="l">
              <a:spcBef>
                <a:spcPts val="0"/>
              </a:spcBef>
              <a:spcAft>
                <a:spcPts val="0"/>
              </a:spcAft>
              <a:buSzPts val="1800"/>
              <a:buChar char="●"/>
            </a:pPr>
            <a:r>
              <a:rPr lang="en"/>
              <a:t>Honey Pots </a:t>
            </a:r>
            <a:endParaRPr/>
          </a:p>
        </p:txBody>
      </p:sp>
      <p:pic>
        <p:nvPicPr>
          <p:cNvPr id="132" name="Google Shape;132;p23"/>
          <p:cNvPicPr preferRelativeResize="0"/>
          <p:nvPr/>
        </p:nvPicPr>
        <p:blipFill>
          <a:blip r:embed="rId3">
            <a:alphaModFix/>
          </a:blip>
          <a:stretch>
            <a:fillRect/>
          </a:stretch>
        </p:blipFill>
        <p:spPr>
          <a:xfrm flipH="1">
            <a:off x="6484200" y="3309039"/>
            <a:ext cx="1969550" cy="1306475"/>
          </a:xfrm>
          <a:prstGeom prst="rect">
            <a:avLst/>
          </a:prstGeom>
          <a:noFill/>
          <a:ln>
            <a:noFill/>
          </a:ln>
        </p:spPr>
      </p:pic>
      <p:pic>
        <p:nvPicPr>
          <p:cNvPr id="133" name="Google Shape;133;p23"/>
          <p:cNvPicPr preferRelativeResize="0"/>
          <p:nvPr/>
        </p:nvPicPr>
        <p:blipFill>
          <a:blip r:embed="rId4">
            <a:alphaModFix/>
          </a:blip>
          <a:stretch>
            <a:fillRect/>
          </a:stretch>
        </p:blipFill>
        <p:spPr>
          <a:xfrm>
            <a:off x="7798701" y="257450"/>
            <a:ext cx="898497" cy="1048825"/>
          </a:xfrm>
          <a:prstGeom prst="rect">
            <a:avLst/>
          </a:prstGeom>
          <a:noFill/>
          <a:ln>
            <a:noFill/>
          </a:ln>
        </p:spPr>
      </p:pic>
      <p:pic>
        <p:nvPicPr>
          <p:cNvPr id="134" name="Google Shape;134;p23"/>
          <p:cNvPicPr preferRelativeResize="0"/>
          <p:nvPr/>
        </p:nvPicPr>
        <p:blipFill>
          <a:blip r:embed="rId5">
            <a:alphaModFix/>
          </a:blip>
          <a:stretch>
            <a:fillRect/>
          </a:stretch>
        </p:blipFill>
        <p:spPr>
          <a:xfrm>
            <a:off x="3783563" y="2926834"/>
            <a:ext cx="2063775" cy="2070900"/>
          </a:xfrm>
          <a:prstGeom prst="rect">
            <a:avLst/>
          </a:prstGeom>
          <a:noFill/>
          <a:ln>
            <a:noFill/>
          </a:ln>
        </p:spPr>
      </p:pic>
      <p:pic>
        <p:nvPicPr>
          <p:cNvPr id="135" name="Google Shape;135;p23"/>
          <p:cNvPicPr preferRelativeResize="0"/>
          <p:nvPr/>
        </p:nvPicPr>
        <p:blipFill>
          <a:blip r:embed="rId6">
            <a:alphaModFix/>
          </a:blip>
          <a:stretch>
            <a:fillRect/>
          </a:stretch>
        </p:blipFill>
        <p:spPr>
          <a:xfrm>
            <a:off x="779132" y="3344975"/>
            <a:ext cx="2367569" cy="1306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Scanning</a:t>
            </a:r>
            <a:endParaRPr/>
          </a:p>
        </p:txBody>
      </p:sp>
      <p:sp>
        <p:nvSpPr>
          <p:cNvPr id="141" name="Google Shape;14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Actively looking at what’s running on a target system</a:t>
            </a:r>
            <a:endParaRPr/>
          </a:p>
          <a:p>
            <a:pPr indent="-342900" lvl="0" marL="457200" rtl="0" algn="l">
              <a:spcBef>
                <a:spcPts val="0"/>
              </a:spcBef>
              <a:spcAft>
                <a:spcPts val="0"/>
              </a:spcAft>
              <a:buSzPts val="1800"/>
              <a:buChar char="●"/>
            </a:pPr>
            <a:r>
              <a:rPr lang="en"/>
              <a:t>Often bundled with vulnerability analysis: </a:t>
            </a:r>
            <a:r>
              <a:rPr lang="en"/>
              <a:t>what is running on the open </a:t>
            </a:r>
            <a:r>
              <a:rPr lang="en"/>
              <a:t>ports of a system, and what might they be vulnerable to?</a:t>
            </a:r>
            <a:endParaRPr/>
          </a:p>
          <a:p>
            <a:pPr indent="-342900" lvl="0" marL="457200" rtl="0" algn="l">
              <a:spcBef>
                <a:spcPts val="0"/>
              </a:spcBef>
              <a:spcAft>
                <a:spcPts val="0"/>
              </a:spcAft>
              <a:buSzPts val="1800"/>
              <a:buChar char="●"/>
            </a:pPr>
            <a:r>
              <a:rPr lang="en"/>
              <a:t>automated (e.g. Nessus, accessible within Metasploit) or manual (tester’s knowledge of vulnerabilities)</a:t>
            </a:r>
            <a:endParaRPr/>
          </a:p>
          <a:p>
            <a:pPr indent="-342900" lvl="0" marL="457200" rtl="0" algn="l">
              <a:spcBef>
                <a:spcPts val="0"/>
              </a:spcBef>
              <a:spcAft>
                <a:spcPts val="0"/>
              </a:spcAft>
              <a:buSzPts val="1800"/>
              <a:buChar char="●"/>
            </a:pPr>
            <a:r>
              <a:rPr lang="en"/>
              <a:t>Fuzzing: finding vulnerabilities by providing invalid or unexpected input data</a:t>
            </a:r>
            <a:endParaRPr/>
          </a:p>
          <a:p>
            <a:pPr indent="0" lvl="0" marL="457200" rtl="0" algn="l">
              <a:spcBef>
                <a:spcPts val="1200"/>
              </a:spcBef>
              <a:spcAft>
                <a:spcPts val="1200"/>
              </a:spcAft>
              <a:buNone/>
            </a:pPr>
            <a:r>
              <a:t/>
            </a:r>
            <a:endParaRPr/>
          </a:p>
        </p:txBody>
      </p:sp>
      <p:pic>
        <p:nvPicPr>
          <p:cNvPr id="142" name="Google Shape;142;p24"/>
          <p:cNvPicPr preferRelativeResize="0"/>
          <p:nvPr/>
        </p:nvPicPr>
        <p:blipFill>
          <a:blip r:embed="rId3">
            <a:alphaModFix/>
          </a:blip>
          <a:stretch>
            <a:fillRect/>
          </a:stretch>
        </p:blipFill>
        <p:spPr>
          <a:xfrm>
            <a:off x="865825" y="3229550"/>
            <a:ext cx="1867825" cy="1867825"/>
          </a:xfrm>
          <a:prstGeom prst="rect">
            <a:avLst/>
          </a:prstGeom>
          <a:noFill/>
          <a:ln>
            <a:noFill/>
          </a:ln>
        </p:spPr>
      </p:pic>
      <p:pic>
        <p:nvPicPr>
          <p:cNvPr id="143" name="Google Shape;143;p24"/>
          <p:cNvPicPr preferRelativeResize="0"/>
          <p:nvPr/>
        </p:nvPicPr>
        <p:blipFill>
          <a:blip r:embed="rId4">
            <a:alphaModFix/>
          </a:blip>
          <a:stretch>
            <a:fillRect/>
          </a:stretch>
        </p:blipFill>
        <p:spPr>
          <a:xfrm>
            <a:off x="3541325" y="3313725"/>
            <a:ext cx="4952000" cy="1584625"/>
          </a:xfrm>
          <a:prstGeom prst="rect">
            <a:avLst/>
          </a:prstGeom>
          <a:noFill/>
          <a:ln>
            <a:noFill/>
          </a:ln>
        </p:spPr>
      </p:pic>
      <p:pic>
        <p:nvPicPr>
          <p:cNvPr id="144" name="Google Shape;144;p24"/>
          <p:cNvPicPr preferRelativeResize="0"/>
          <p:nvPr/>
        </p:nvPicPr>
        <p:blipFill rotWithShape="1">
          <a:blip r:embed="rId5">
            <a:alphaModFix/>
          </a:blip>
          <a:srcRect b="0" l="54859" r="5425" t="16742"/>
          <a:stretch/>
        </p:blipFill>
        <p:spPr>
          <a:xfrm>
            <a:off x="7421050" y="109525"/>
            <a:ext cx="1633526" cy="16766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Exploitation</a:t>
            </a:r>
            <a:endParaRPr/>
          </a:p>
        </p:txBody>
      </p:sp>
      <p:sp>
        <p:nvSpPr>
          <p:cNvPr id="150" name="Google Shape;150;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Leveraging the information from Recon and Scanning to gain initial control of the system</a:t>
            </a:r>
            <a:endParaRPr/>
          </a:p>
          <a:p>
            <a:pPr indent="-342900" lvl="0" marL="457200" rtl="0" algn="l">
              <a:spcBef>
                <a:spcPts val="0"/>
              </a:spcBef>
              <a:spcAft>
                <a:spcPts val="0"/>
              </a:spcAft>
              <a:buSzPts val="1800"/>
              <a:buChar char="●"/>
            </a:pPr>
            <a:r>
              <a:rPr lang="en"/>
              <a:t>You can’t exploit a system that doesn’t have a vulnerability! (that you know about)</a:t>
            </a:r>
            <a:endParaRPr/>
          </a:p>
        </p:txBody>
      </p:sp>
      <p:pic>
        <p:nvPicPr>
          <p:cNvPr id="151" name="Google Shape;151;p25"/>
          <p:cNvPicPr preferRelativeResize="0"/>
          <p:nvPr/>
        </p:nvPicPr>
        <p:blipFill>
          <a:blip r:embed="rId3">
            <a:alphaModFix/>
          </a:blip>
          <a:stretch>
            <a:fillRect/>
          </a:stretch>
        </p:blipFill>
        <p:spPr>
          <a:xfrm>
            <a:off x="689725" y="2857625"/>
            <a:ext cx="1589050" cy="1589050"/>
          </a:xfrm>
          <a:prstGeom prst="rect">
            <a:avLst/>
          </a:prstGeom>
          <a:noFill/>
          <a:ln>
            <a:noFill/>
          </a:ln>
        </p:spPr>
      </p:pic>
      <p:pic>
        <p:nvPicPr>
          <p:cNvPr id="152" name="Google Shape;152;p25"/>
          <p:cNvPicPr preferRelativeResize="0"/>
          <p:nvPr/>
        </p:nvPicPr>
        <p:blipFill>
          <a:blip r:embed="rId4">
            <a:alphaModFix/>
          </a:blip>
          <a:stretch>
            <a:fillRect/>
          </a:stretch>
        </p:blipFill>
        <p:spPr>
          <a:xfrm>
            <a:off x="7156314" y="42750"/>
            <a:ext cx="1987687" cy="1109725"/>
          </a:xfrm>
          <a:prstGeom prst="rect">
            <a:avLst/>
          </a:prstGeom>
          <a:noFill/>
          <a:ln>
            <a:noFill/>
          </a:ln>
        </p:spPr>
      </p:pic>
      <p:pic>
        <p:nvPicPr>
          <p:cNvPr id="153" name="Google Shape;153;p25"/>
          <p:cNvPicPr preferRelativeResize="0"/>
          <p:nvPr/>
        </p:nvPicPr>
        <p:blipFill>
          <a:blip r:embed="rId5">
            <a:alphaModFix/>
          </a:blip>
          <a:stretch>
            <a:fillRect/>
          </a:stretch>
        </p:blipFill>
        <p:spPr>
          <a:xfrm>
            <a:off x="7257600" y="3009425"/>
            <a:ext cx="1368200" cy="1634225"/>
          </a:xfrm>
          <a:prstGeom prst="rect">
            <a:avLst/>
          </a:prstGeom>
          <a:noFill/>
          <a:ln>
            <a:noFill/>
          </a:ln>
        </p:spPr>
      </p:pic>
      <p:pic>
        <p:nvPicPr>
          <p:cNvPr id="154" name="Google Shape;154;p25"/>
          <p:cNvPicPr preferRelativeResize="0"/>
          <p:nvPr/>
        </p:nvPicPr>
        <p:blipFill>
          <a:blip r:embed="rId6">
            <a:alphaModFix/>
          </a:blip>
          <a:stretch>
            <a:fillRect/>
          </a:stretch>
        </p:blipFill>
        <p:spPr>
          <a:xfrm>
            <a:off x="2975738" y="3048701"/>
            <a:ext cx="3496326" cy="14459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Post-exploitation</a:t>
            </a:r>
            <a:endParaRPr/>
          </a:p>
        </p:txBody>
      </p:sp>
      <p:sp>
        <p:nvSpPr>
          <p:cNvPr id="160" name="Google Shape;160;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you do once you’re in:</a:t>
            </a:r>
            <a:endParaRPr/>
          </a:p>
          <a:p>
            <a:pPr indent="-342900" lvl="0" marL="457200" rtl="0" algn="l">
              <a:spcBef>
                <a:spcPts val="1200"/>
              </a:spcBef>
              <a:spcAft>
                <a:spcPts val="0"/>
              </a:spcAft>
              <a:buSzPts val="1800"/>
              <a:buChar char="●"/>
            </a:pPr>
            <a:r>
              <a:rPr lang="en"/>
              <a:t>privilege escalation</a:t>
            </a:r>
            <a:endParaRPr/>
          </a:p>
          <a:p>
            <a:pPr indent="-342900" lvl="0" marL="457200" rtl="0" algn="l">
              <a:spcBef>
                <a:spcPts val="0"/>
              </a:spcBef>
              <a:spcAft>
                <a:spcPts val="0"/>
              </a:spcAft>
              <a:buSzPts val="1800"/>
              <a:buChar char="●"/>
            </a:pPr>
            <a:r>
              <a:rPr lang="en"/>
              <a:t>persistence</a:t>
            </a:r>
            <a:endParaRPr/>
          </a:p>
          <a:p>
            <a:pPr indent="-342900" lvl="0" marL="457200" rtl="0" algn="l">
              <a:spcBef>
                <a:spcPts val="0"/>
              </a:spcBef>
              <a:spcAft>
                <a:spcPts val="0"/>
              </a:spcAft>
              <a:buSzPts val="1800"/>
              <a:buChar char="●"/>
            </a:pPr>
            <a:r>
              <a:rPr lang="en"/>
              <a:t>data exfiltration</a:t>
            </a:r>
            <a:endParaRPr/>
          </a:p>
          <a:p>
            <a:pPr indent="-342900" lvl="0" marL="457200" rtl="0" algn="l">
              <a:spcBef>
                <a:spcPts val="0"/>
              </a:spcBef>
              <a:spcAft>
                <a:spcPts val="0"/>
              </a:spcAft>
              <a:buSzPts val="1800"/>
              <a:buChar char="●"/>
            </a:pPr>
            <a:r>
              <a:rPr lang="en"/>
              <a:t>covering tracks</a:t>
            </a:r>
            <a:endParaRPr/>
          </a:p>
        </p:txBody>
      </p:sp>
      <p:pic>
        <p:nvPicPr>
          <p:cNvPr id="161" name="Google Shape;161;p26"/>
          <p:cNvPicPr preferRelativeResize="0"/>
          <p:nvPr/>
        </p:nvPicPr>
        <p:blipFill>
          <a:blip r:embed="rId3">
            <a:alphaModFix/>
          </a:blip>
          <a:stretch>
            <a:fillRect/>
          </a:stretch>
        </p:blipFill>
        <p:spPr>
          <a:xfrm>
            <a:off x="4321900" y="0"/>
            <a:ext cx="3318501" cy="3318501"/>
          </a:xfrm>
          <a:prstGeom prst="rect">
            <a:avLst/>
          </a:prstGeom>
          <a:noFill/>
          <a:ln>
            <a:noFill/>
          </a:ln>
        </p:spPr>
      </p:pic>
      <p:pic>
        <p:nvPicPr>
          <p:cNvPr id="162" name="Google Shape;162;p26"/>
          <p:cNvPicPr preferRelativeResize="0"/>
          <p:nvPr/>
        </p:nvPicPr>
        <p:blipFill>
          <a:blip r:embed="rId4">
            <a:alphaModFix/>
          </a:blip>
          <a:stretch>
            <a:fillRect/>
          </a:stretch>
        </p:blipFill>
        <p:spPr>
          <a:xfrm>
            <a:off x="3220800" y="3221373"/>
            <a:ext cx="1424550" cy="1424575"/>
          </a:xfrm>
          <a:prstGeom prst="rect">
            <a:avLst/>
          </a:prstGeom>
          <a:noFill/>
          <a:ln>
            <a:noFill/>
          </a:ln>
        </p:spPr>
      </p:pic>
      <p:pic>
        <p:nvPicPr>
          <p:cNvPr id="163" name="Google Shape;163;p26"/>
          <p:cNvPicPr preferRelativeResize="0"/>
          <p:nvPr/>
        </p:nvPicPr>
        <p:blipFill>
          <a:blip r:embed="rId5">
            <a:alphaModFix/>
          </a:blip>
          <a:stretch>
            <a:fillRect/>
          </a:stretch>
        </p:blipFill>
        <p:spPr>
          <a:xfrm>
            <a:off x="5326800" y="3036888"/>
            <a:ext cx="3817200" cy="1908600"/>
          </a:xfrm>
          <a:prstGeom prst="rect">
            <a:avLst/>
          </a:prstGeom>
          <a:noFill/>
          <a:ln>
            <a:noFill/>
          </a:ln>
        </p:spPr>
      </p:pic>
      <p:pic>
        <p:nvPicPr>
          <p:cNvPr id="164" name="Google Shape;164;p26"/>
          <p:cNvPicPr preferRelativeResize="0"/>
          <p:nvPr/>
        </p:nvPicPr>
        <p:blipFill>
          <a:blip r:embed="rId6">
            <a:alphaModFix/>
          </a:blip>
          <a:stretch>
            <a:fillRect/>
          </a:stretch>
        </p:blipFill>
        <p:spPr>
          <a:xfrm>
            <a:off x="854900" y="3436750"/>
            <a:ext cx="1381076" cy="1108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Reporting</a:t>
            </a:r>
            <a:endParaRPr/>
          </a:p>
        </p:txBody>
      </p:sp>
      <p:sp>
        <p:nvSpPr>
          <p:cNvPr id="170" name="Google Shape;170;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Present a deliverable to the client who owns the system:</a:t>
            </a:r>
            <a:endParaRPr/>
          </a:p>
          <a:p>
            <a:pPr indent="-342900" lvl="0" marL="457200" rtl="0" algn="l">
              <a:spcBef>
                <a:spcPts val="1200"/>
              </a:spcBef>
              <a:spcAft>
                <a:spcPts val="0"/>
              </a:spcAft>
              <a:buSzPts val="1800"/>
              <a:buChar char="●"/>
            </a:pPr>
            <a:r>
              <a:rPr lang="en"/>
              <a:t>Summary of vulnerabilities found, written towards non-technical users</a:t>
            </a:r>
            <a:endParaRPr/>
          </a:p>
          <a:p>
            <a:pPr indent="-342900" lvl="0" marL="457200" rtl="0" algn="l">
              <a:spcBef>
                <a:spcPts val="0"/>
              </a:spcBef>
              <a:spcAft>
                <a:spcPts val="0"/>
              </a:spcAft>
              <a:buSzPts val="1800"/>
              <a:buChar char="●"/>
            </a:pPr>
            <a:r>
              <a:rPr lang="en"/>
              <a:t>Detailed actions taken during the test</a:t>
            </a:r>
            <a:endParaRPr/>
          </a:p>
          <a:p>
            <a:pPr indent="-342900" lvl="0" marL="457200" rtl="0" algn="l">
              <a:spcBef>
                <a:spcPts val="0"/>
              </a:spcBef>
              <a:spcAft>
                <a:spcPts val="0"/>
              </a:spcAft>
              <a:buSzPts val="1800"/>
              <a:buChar char="●"/>
            </a:pPr>
            <a:r>
              <a:rPr lang="en"/>
              <a:t>Information and credentials obtained (censor private data!)</a:t>
            </a:r>
            <a:endParaRPr/>
          </a:p>
          <a:p>
            <a:pPr indent="-342900" lvl="0" marL="457200" rtl="0" algn="l">
              <a:spcBef>
                <a:spcPts val="0"/>
              </a:spcBef>
              <a:spcAft>
                <a:spcPts val="0"/>
              </a:spcAft>
              <a:buSzPts val="1800"/>
              <a:buChar char="●"/>
            </a:pPr>
            <a:r>
              <a:rPr lang="en"/>
              <a:t>Patches and mitigations </a:t>
            </a:r>
            <a:r>
              <a:rPr lang="en"/>
              <a:t>recommended</a:t>
            </a:r>
            <a:r>
              <a:rPr lang="en"/>
              <a:t> and/or </a:t>
            </a:r>
            <a:r>
              <a:rPr lang="en"/>
              <a:t>applied during the test</a:t>
            </a:r>
            <a:endParaRPr/>
          </a:p>
          <a:p>
            <a:pPr indent="0" lvl="0" marL="0" rtl="0" algn="l">
              <a:spcBef>
                <a:spcPts val="1200"/>
              </a:spcBef>
              <a:spcAft>
                <a:spcPts val="1200"/>
              </a:spcAft>
              <a:buNone/>
            </a:pPr>
            <a:r>
              <a:t/>
            </a:r>
            <a:endParaRPr/>
          </a:p>
        </p:txBody>
      </p:sp>
      <p:pic>
        <p:nvPicPr>
          <p:cNvPr id="171" name="Google Shape;171;p27"/>
          <p:cNvPicPr preferRelativeResize="0"/>
          <p:nvPr/>
        </p:nvPicPr>
        <p:blipFill>
          <a:blip r:embed="rId3">
            <a:alphaModFix/>
          </a:blip>
          <a:stretch>
            <a:fillRect/>
          </a:stretch>
        </p:blipFill>
        <p:spPr>
          <a:xfrm>
            <a:off x="7137051" y="1"/>
            <a:ext cx="1778350" cy="1778350"/>
          </a:xfrm>
          <a:prstGeom prst="rect">
            <a:avLst/>
          </a:prstGeom>
          <a:noFill/>
          <a:ln>
            <a:noFill/>
          </a:ln>
        </p:spPr>
      </p:pic>
      <p:pic>
        <p:nvPicPr>
          <p:cNvPr id="172" name="Google Shape;172;p27"/>
          <p:cNvPicPr preferRelativeResize="0"/>
          <p:nvPr/>
        </p:nvPicPr>
        <p:blipFill>
          <a:blip r:embed="rId4">
            <a:alphaModFix/>
          </a:blip>
          <a:stretch>
            <a:fillRect/>
          </a:stretch>
        </p:blipFill>
        <p:spPr>
          <a:xfrm>
            <a:off x="3163346" y="3041775"/>
            <a:ext cx="2633100" cy="2044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idx="1" type="body"/>
          </p:nvPr>
        </p:nvSpPr>
        <p:spPr>
          <a:xfrm>
            <a:off x="231900" y="2052025"/>
            <a:ext cx="8520600" cy="185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We’ve encountered a lot of the tools and techniques used at each phase of pentesting. What about software can do nearly it all? Or at least, brings these tools together to streamline the process and allow quicker and more efficient pentesting?</a:t>
            </a:r>
            <a:endParaRPr/>
          </a:p>
        </p:txBody>
      </p:sp>
      <p:pic>
        <p:nvPicPr>
          <p:cNvPr id="178" name="Google Shape;178;p28"/>
          <p:cNvPicPr preferRelativeResize="0"/>
          <p:nvPr/>
        </p:nvPicPr>
        <p:blipFill rotWithShape="1">
          <a:blip r:embed="rId3">
            <a:alphaModFix/>
          </a:blip>
          <a:srcRect b="0" l="0" r="72584" t="0"/>
          <a:stretch/>
        </p:blipFill>
        <p:spPr>
          <a:xfrm>
            <a:off x="1583575" y="206750"/>
            <a:ext cx="897975" cy="827050"/>
          </a:xfrm>
          <a:prstGeom prst="rect">
            <a:avLst/>
          </a:prstGeom>
          <a:noFill/>
          <a:ln>
            <a:noFill/>
          </a:ln>
        </p:spPr>
      </p:pic>
      <p:pic>
        <p:nvPicPr>
          <p:cNvPr id="179" name="Google Shape;179;p28"/>
          <p:cNvPicPr preferRelativeResize="0"/>
          <p:nvPr/>
        </p:nvPicPr>
        <p:blipFill>
          <a:blip r:embed="rId4">
            <a:alphaModFix/>
          </a:blip>
          <a:stretch>
            <a:fillRect/>
          </a:stretch>
        </p:blipFill>
        <p:spPr>
          <a:xfrm>
            <a:off x="2735450" y="772325"/>
            <a:ext cx="973624" cy="973624"/>
          </a:xfrm>
          <a:prstGeom prst="rect">
            <a:avLst/>
          </a:prstGeom>
          <a:noFill/>
          <a:ln>
            <a:noFill/>
          </a:ln>
        </p:spPr>
      </p:pic>
      <p:pic>
        <p:nvPicPr>
          <p:cNvPr id="180" name="Google Shape;180;p28"/>
          <p:cNvPicPr preferRelativeResize="0"/>
          <p:nvPr/>
        </p:nvPicPr>
        <p:blipFill>
          <a:blip r:embed="rId5">
            <a:alphaModFix/>
          </a:blip>
          <a:stretch>
            <a:fillRect/>
          </a:stretch>
        </p:blipFill>
        <p:spPr>
          <a:xfrm>
            <a:off x="3962975" y="186200"/>
            <a:ext cx="868150" cy="868150"/>
          </a:xfrm>
          <a:prstGeom prst="rect">
            <a:avLst/>
          </a:prstGeom>
          <a:noFill/>
          <a:ln>
            <a:noFill/>
          </a:ln>
        </p:spPr>
      </p:pic>
      <p:pic>
        <p:nvPicPr>
          <p:cNvPr id="181" name="Google Shape;181;p28"/>
          <p:cNvPicPr preferRelativeResize="0"/>
          <p:nvPr/>
        </p:nvPicPr>
        <p:blipFill>
          <a:blip r:embed="rId6">
            <a:alphaModFix/>
          </a:blip>
          <a:stretch>
            <a:fillRect/>
          </a:stretch>
        </p:blipFill>
        <p:spPr>
          <a:xfrm>
            <a:off x="5154000" y="810000"/>
            <a:ext cx="973625" cy="973625"/>
          </a:xfrm>
          <a:prstGeom prst="rect">
            <a:avLst/>
          </a:prstGeom>
          <a:noFill/>
          <a:ln>
            <a:noFill/>
          </a:ln>
        </p:spPr>
      </p:pic>
      <p:pic>
        <p:nvPicPr>
          <p:cNvPr id="182" name="Google Shape;182;p28"/>
          <p:cNvPicPr preferRelativeResize="0"/>
          <p:nvPr/>
        </p:nvPicPr>
        <p:blipFill>
          <a:blip r:embed="rId7">
            <a:alphaModFix/>
          </a:blip>
          <a:stretch>
            <a:fillRect/>
          </a:stretch>
        </p:blipFill>
        <p:spPr>
          <a:xfrm>
            <a:off x="6450500" y="186200"/>
            <a:ext cx="1042075" cy="1042075"/>
          </a:xfrm>
          <a:prstGeom prst="rect">
            <a:avLst/>
          </a:prstGeom>
          <a:noFill/>
          <a:ln>
            <a:noFill/>
          </a:ln>
        </p:spPr>
      </p:pic>
      <p:pic>
        <p:nvPicPr>
          <p:cNvPr id="183" name="Google Shape;183;p28"/>
          <p:cNvPicPr preferRelativeResize="0"/>
          <p:nvPr/>
        </p:nvPicPr>
        <p:blipFill>
          <a:blip r:embed="rId8">
            <a:alphaModFix/>
          </a:blip>
          <a:stretch>
            <a:fillRect/>
          </a:stretch>
        </p:blipFill>
        <p:spPr>
          <a:xfrm>
            <a:off x="3962970" y="3201575"/>
            <a:ext cx="1409100" cy="1409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ph idx="1" type="body"/>
          </p:nvPr>
        </p:nvSpPr>
        <p:spPr>
          <a:xfrm>
            <a:off x="1167075" y="1654825"/>
            <a:ext cx="7114500" cy="3307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 powerful open source pen testing tool</a:t>
            </a:r>
            <a:endParaRPr/>
          </a:p>
          <a:p>
            <a:pPr indent="-342900" lvl="0" marL="457200" rtl="0" algn="l">
              <a:spcBef>
                <a:spcPts val="0"/>
              </a:spcBef>
              <a:spcAft>
                <a:spcPts val="0"/>
              </a:spcAft>
              <a:buSzPts val="1800"/>
              <a:buChar char="-"/>
            </a:pPr>
            <a:r>
              <a:rPr lang="en"/>
              <a:t>Developed by rapid7</a:t>
            </a:r>
            <a:endParaRPr/>
          </a:p>
          <a:p>
            <a:pPr indent="-342900" lvl="0" marL="457200" rtl="0" algn="l">
              <a:spcBef>
                <a:spcPts val="0"/>
              </a:spcBef>
              <a:spcAft>
                <a:spcPts val="0"/>
              </a:spcAft>
              <a:buSzPts val="1800"/>
              <a:buChar char="-"/>
            </a:pPr>
            <a:r>
              <a:rPr lang="en"/>
              <a:t>Used by professionals, cyber criminals</a:t>
            </a:r>
            <a:endParaRPr/>
          </a:p>
          <a:p>
            <a:pPr indent="-342900" lvl="0" marL="457200" rtl="0" algn="l">
              <a:spcBef>
                <a:spcPts val="0"/>
              </a:spcBef>
              <a:spcAft>
                <a:spcPts val="0"/>
              </a:spcAft>
              <a:buSzPts val="1800"/>
              <a:buChar char="-"/>
            </a:pPr>
            <a:r>
              <a:rPr lang="en"/>
              <a:t>Currently has a professional version (for commercial use)</a:t>
            </a:r>
            <a:endParaRPr/>
          </a:p>
          <a:p>
            <a:pPr indent="-317500" lvl="1" marL="914400" rtl="0" algn="l">
              <a:spcBef>
                <a:spcPts val="0"/>
              </a:spcBef>
              <a:spcAft>
                <a:spcPts val="0"/>
              </a:spcAft>
              <a:buSzPts val="1400"/>
              <a:buChar char="-"/>
            </a:pPr>
            <a:r>
              <a:rPr lang="en"/>
              <a:t>Deeper webapp testing </a:t>
            </a:r>
            <a:endParaRPr/>
          </a:p>
          <a:p>
            <a:pPr indent="-317500" lvl="1" marL="914400" rtl="0" algn="l">
              <a:spcBef>
                <a:spcPts val="0"/>
              </a:spcBef>
              <a:spcAft>
                <a:spcPts val="0"/>
              </a:spcAft>
              <a:buSzPts val="1400"/>
              <a:buChar char="-"/>
            </a:pPr>
            <a:r>
              <a:rPr lang="en"/>
              <a:t>Dynamic payloads to try and avoid antivirus detection</a:t>
            </a:r>
            <a:endParaRPr/>
          </a:p>
          <a:p>
            <a:pPr indent="-317500" lvl="1" marL="914400" rtl="0" algn="l">
              <a:spcBef>
                <a:spcPts val="0"/>
              </a:spcBef>
              <a:spcAft>
                <a:spcPts val="0"/>
              </a:spcAft>
              <a:buSzPts val="1400"/>
              <a:buChar char="-"/>
            </a:pPr>
            <a:r>
              <a:rPr lang="en"/>
              <a:t>Web interface</a:t>
            </a:r>
            <a:endParaRPr/>
          </a:p>
          <a:p>
            <a:pPr indent="-317500" lvl="1" marL="914400" rtl="0" algn="l">
              <a:spcBef>
                <a:spcPts val="0"/>
              </a:spcBef>
              <a:spcAft>
                <a:spcPts val="0"/>
              </a:spcAft>
              <a:buSzPts val="1400"/>
              <a:buChar char="-"/>
            </a:pPr>
            <a:r>
              <a:rPr lang="en"/>
              <a:t>etc</a:t>
            </a:r>
            <a:endParaRPr/>
          </a:p>
        </p:txBody>
      </p:sp>
      <p:pic>
        <p:nvPicPr>
          <p:cNvPr id="189" name="Google Shape;189;p29"/>
          <p:cNvPicPr preferRelativeResize="0"/>
          <p:nvPr/>
        </p:nvPicPr>
        <p:blipFill>
          <a:blip r:embed="rId3">
            <a:alphaModFix/>
          </a:blip>
          <a:stretch>
            <a:fillRect/>
          </a:stretch>
        </p:blipFill>
        <p:spPr>
          <a:xfrm>
            <a:off x="0" y="0"/>
            <a:ext cx="2053050" cy="2053050"/>
          </a:xfrm>
          <a:prstGeom prst="rect">
            <a:avLst/>
          </a:prstGeom>
          <a:noFill/>
          <a:ln>
            <a:noFill/>
          </a:ln>
        </p:spPr>
      </p:pic>
      <p:sp>
        <p:nvSpPr>
          <p:cNvPr id="190" name="Google Shape;190;p29"/>
          <p:cNvSpPr txBox="1"/>
          <p:nvPr>
            <p:ph type="title"/>
          </p:nvPr>
        </p:nvSpPr>
        <p:spPr>
          <a:xfrm>
            <a:off x="1778888" y="584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220"/>
              <a:t>Metasploit Framework</a:t>
            </a:r>
            <a:endParaRPr sz="422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MSF Brief History</a:t>
            </a:r>
            <a:endParaRPr/>
          </a:p>
        </p:txBody>
      </p:sp>
      <p:sp>
        <p:nvSpPr>
          <p:cNvPr id="196" name="Google Shape;196;p30"/>
          <p:cNvSpPr txBox="1"/>
          <p:nvPr>
            <p:ph idx="1" type="body"/>
          </p:nvPr>
        </p:nvSpPr>
        <p:spPr>
          <a:xfrm>
            <a:off x="311700" y="1152475"/>
            <a:ext cx="5259900" cy="16986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Originally created by H. D. Moore in 2003</a:t>
            </a:r>
            <a:endParaRPr/>
          </a:p>
          <a:p>
            <a:pPr indent="-317500" lvl="1" marL="914400" rtl="0" algn="l">
              <a:spcBef>
                <a:spcPts val="0"/>
              </a:spcBef>
              <a:spcAft>
                <a:spcPts val="0"/>
              </a:spcAft>
              <a:buSzPts val="1400"/>
              <a:buChar char="-"/>
            </a:pPr>
            <a:r>
              <a:rPr lang="en"/>
              <a:t>First released with 11 exploits</a:t>
            </a:r>
            <a:endParaRPr/>
          </a:p>
          <a:p>
            <a:pPr indent="-342900" lvl="0" marL="457200" rtl="0" algn="l">
              <a:spcBef>
                <a:spcPts val="0"/>
              </a:spcBef>
              <a:spcAft>
                <a:spcPts val="0"/>
              </a:spcAft>
              <a:buSzPts val="1800"/>
              <a:buChar char="-"/>
            </a:pPr>
            <a:r>
              <a:rPr lang="en"/>
              <a:t>Metasploit 2.0, April 2004</a:t>
            </a:r>
            <a:endParaRPr/>
          </a:p>
          <a:p>
            <a:pPr indent="-317500" lvl="1" marL="914400" rtl="0" algn="l">
              <a:spcBef>
                <a:spcPts val="0"/>
              </a:spcBef>
              <a:spcAft>
                <a:spcPts val="0"/>
              </a:spcAft>
              <a:buSzPts val="1400"/>
              <a:buChar char="-"/>
            </a:pPr>
            <a:r>
              <a:rPr lang="en"/>
              <a:t>Included 19 exploits and 27 payloads</a:t>
            </a:r>
            <a:endParaRPr/>
          </a:p>
          <a:p>
            <a:pPr indent="-342900" lvl="0" marL="457200" rtl="0" algn="l">
              <a:spcBef>
                <a:spcPts val="0"/>
              </a:spcBef>
              <a:spcAft>
                <a:spcPts val="0"/>
              </a:spcAft>
              <a:buSzPts val="1800"/>
              <a:buChar char="-"/>
            </a:pPr>
            <a:r>
              <a:rPr lang="en"/>
              <a:t>Metasploit 3.0, perl to ruby rewrite by 2007</a:t>
            </a:r>
            <a:endParaRPr/>
          </a:p>
          <a:p>
            <a:pPr indent="-342900" lvl="0" marL="457200" rtl="0" algn="l">
              <a:spcBef>
                <a:spcPts val="0"/>
              </a:spcBef>
              <a:spcAft>
                <a:spcPts val="0"/>
              </a:spcAft>
              <a:buSzPts val="1800"/>
              <a:buChar char="-"/>
            </a:pPr>
            <a:r>
              <a:rPr lang="en"/>
              <a:t>Acquired, by Rapid7 in 2009</a:t>
            </a:r>
            <a:endParaRPr/>
          </a:p>
        </p:txBody>
      </p:sp>
      <p:pic>
        <p:nvPicPr>
          <p:cNvPr id="197" name="Google Shape;197;p30"/>
          <p:cNvPicPr preferRelativeResize="0"/>
          <p:nvPr/>
        </p:nvPicPr>
        <p:blipFill>
          <a:blip r:embed="rId3">
            <a:alphaModFix/>
          </a:blip>
          <a:stretch>
            <a:fillRect/>
          </a:stretch>
        </p:blipFill>
        <p:spPr>
          <a:xfrm>
            <a:off x="821570" y="3071952"/>
            <a:ext cx="7500869" cy="1264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idx="1" type="body"/>
          </p:nvPr>
        </p:nvSpPr>
        <p:spPr>
          <a:xfrm>
            <a:off x="311700" y="361175"/>
            <a:ext cx="8520600" cy="46782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342900" lvl="0" marL="457200" rtl="0" algn="l">
              <a:spcBef>
                <a:spcPts val="1200"/>
              </a:spcBef>
              <a:spcAft>
                <a:spcPts val="0"/>
              </a:spcAft>
              <a:buSzPts val="1800"/>
              <a:buChar char="-"/>
            </a:pPr>
            <a:r>
              <a:rPr lang="en"/>
              <a:t>many ready to use modules organized by purpose </a:t>
            </a:r>
            <a:endParaRPr/>
          </a:p>
          <a:p>
            <a:pPr indent="0" lvl="0" marL="457200" rtl="0" algn="l">
              <a:spcBef>
                <a:spcPts val="1200"/>
              </a:spcBef>
              <a:spcAft>
                <a:spcPts val="0"/>
              </a:spcAft>
              <a:buNone/>
            </a:pPr>
            <a:r>
              <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Internal postgresql support </a:t>
            </a:r>
            <a:endParaRPr/>
          </a:p>
          <a:p>
            <a:pPr indent="-317500" lvl="1" marL="914400" rtl="0" algn="l">
              <a:spcBef>
                <a:spcPts val="0"/>
              </a:spcBef>
              <a:spcAft>
                <a:spcPts val="0"/>
              </a:spcAft>
              <a:buSzPts val="1400"/>
              <a:buChar char="-"/>
            </a:pPr>
            <a:r>
              <a:rPr lang="en"/>
              <a:t>Stores connected hosts</a:t>
            </a:r>
            <a:endParaRPr/>
          </a:p>
          <a:p>
            <a:pPr indent="-317500" lvl="1" marL="914400" rtl="0" algn="l">
              <a:spcBef>
                <a:spcPts val="0"/>
              </a:spcBef>
              <a:spcAft>
                <a:spcPts val="0"/>
              </a:spcAft>
              <a:buSzPts val="1400"/>
              <a:buChar char="-"/>
            </a:pPr>
            <a:r>
              <a:rPr lang="en"/>
              <a:t>Records nmap results to table</a:t>
            </a:r>
            <a:endParaRPr/>
          </a:p>
          <a:p>
            <a:pPr indent="-317500" lvl="1" marL="914400" rtl="0" algn="l">
              <a:spcBef>
                <a:spcPts val="0"/>
              </a:spcBef>
              <a:spcAft>
                <a:spcPts val="0"/>
              </a:spcAft>
              <a:buSzPts val="1400"/>
              <a:buChar char="-"/>
            </a:pPr>
            <a:r>
              <a:rPr lang="en"/>
              <a:t>Any discovered credentials</a:t>
            </a:r>
            <a:endParaRPr/>
          </a:p>
          <a:p>
            <a:pPr indent="-317500" lvl="1" marL="914400" rtl="0" algn="l">
              <a:spcBef>
                <a:spcPts val="0"/>
              </a:spcBef>
              <a:spcAft>
                <a:spcPts val="0"/>
              </a:spcAft>
              <a:buSzPts val="1400"/>
              <a:buChar char="-"/>
            </a:pPr>
            <a:r>
              <a:rPr lang="en"/>
              <a:t>Stores ‘loot’</a:t>
            </a:r>
            <a:endParaRPr/>
          </a:p>
          <a:p>
            <a:pPr indent="-317500" lvl="2" marL="1371600" rtl="0" algn="l">
              <a:spcBef>
                <a:spcPts val="0"/>
              </a:spcBef>
              <a:spcAft>
                <a:spcPts val="0"/>
              </a:spcAft>
              <a:buSzPts val="1400"/>
              <a:buChar char="-"/>
            </a:pPr>
            <a:r>
              <a:rPr lang="en"/>
              <a:t>Hash Dumps obtained from system</a:t>
            </a:r>
            <a:endParaRPr/>
          </a:p>
          <a:p>
            <a:pPr indent="-317500" lvl="1" marL="914400" rtl="0" algn="l">
              <a:spcBef>
                <a:spcPts val="0"/>
              </a:spcBef>
              <a:spcAft>
                <a:spcPts val="0"/>
              </a:spcAft>
              <a:buSzPts val="1400"/>
              <a:buChar char="-"/>
            </a:pPr>
            <a:r>
              <a:rPr lang="en"/>
              <a:t>All exportable to CSV</a:t>
            </a:r>
            <a:endParaRPr/>
          </a:p>
          <a:p>
            <a:pPr indent="0" lvl="0" marL="0" rtl="0" algn="l">
              <a:spcBef>
                <a:spcPts val="1200"/>
              </a:spcBef>
              <a:spcAft>
                <a:spcPts val="1200"/>
              </a:spcAft>
              <a:buNone/>
            </a:pPr>
            <a:r>
              <a:t/>
            </a:r>
            <a:endParaRPr/>
          </a:p>
        </p:txBody>
      </p:sp>
      <p:pic>
        <p:nvPicPr>
          <p:cNvPr id="203" name="Google Shape;203;p31"/>
          <p:cNvPicPr preferRelativeResize="0"/>
          <p:nvPr/>
        </p:nvPicPr>
        <p:blipFill rotWithShape="1">
          <a:blip r:embed="rId3">
            <a:alphaModFix/>
          </a:blip>
          <a:srcRect b="0" l="-920" r="919" t="0"/>
          <a:stretch/>
        </p:blipFill>
        <p:spPr>
          <a:xfrm>
            <a:off x="747200" y="1220075"/>
            <a:ext cx="3939225" cy="1010600"/>
          </a:xfrm>
          <a:prstGeom prst="rect">
            <a:avLst/>
          </a:prstGeom>
          <a:noFill/>
          <a:ln>
            <a:noFill/>
          </a:ln>
        </p:spPr>
      </p:pic>
      <p:pic>
        <p:nvPicPr>
          <p:cNvPr id="204" name="Google Shape;204;p31"/>
          <p:cNvPicPr preferRelativeResize="0"/>
          <p:nvPr/>
        </p:nvPicPr>
        <p:blipFill>
          <a:blip r:embed="rId4">
            <a:alphaModFix/>
          </a:blip>
          <a:stretch>
            <a:fillRect/>
          </a:stretch>
        </p:blipFill>
        <p:spPr>
          <a:xfrm>
            <a:off x="4980127" y="1450950"/>
            <a:ext cx="3852174" cy="4189500"/>
          </a:xfrm>
          <a:prstGeom prst="rect">
            <a:avLst/>
          </a:prstGeom>
          <a:noFill/>
          <a:ln>
            <a:noFill/>
          </a:ln>
        </p:spPr>
      </p:pic>
      <p:sp>
        <p:nvSpPr>
          <p:cNvPr id="205" name="Google Shape;205;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About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53350" y="205550"/>
            <a:ext cx="3134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Agenda</a:t>
            </a:r>
            <a:endParaRPr/>
          </a:p>
        </p:txBody>
      </p:sp>
      <p:sp>
        <p:nvSpPr>
          <p:cNvPr id="61" name="Google Shape;61;p14"/>
          <p:cNvSpPr txBox="1"/>
          <p:nvPr>
            <p:ph idx="1" type="body"/>
          </p:nvPr>
        </p:nvSpPr>
        <p:spPr>
          <a:xfrm>
            <a:off x="311700" y="863550"/>
            <a:ext cx="2499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Pen testing:</a:t>
            </a:r>
            <a:endParaRPr/>
          </a:p>
          <a:p>
            <a:pPr indent="-342900" lvl="0" marL="457200" rtl="0" algn="l">
              <a:spcBef>
                <a:spcPts val="1200"/>
              </a:spcBef>
              <a:spcAft>
                <a:spcPts val="0"/>
              </a:spcAft>
              <a:buSzPts val="1800"/>
              <a:buChar char="-"/>
            </a:pPr>
            <a:r>
              <a:rPr lang="en"/>
              <a:t>Description</a:t>
            </a:r>
            <a:endParaRPr/>
          </a:p>
          <a:p>
            <a:pPr indent="-342900" lvl="0" marL="457200" rtl="0" algn="l">
              <a:spcBef>
                <a:spcPts val="0"/>
              </a:spcBef>
              <a:spcAft>
                <a:spcPts val="0"/>
              </a:spcAft>
              <a:buSzPts val="1800"/>
              <a:buChar char="-"/>
            </a:pPr>
            <a:r>
              <a:rPr lang="en"/>
              <a:t>Purpose</a:t>
            </a:r>
            <a:endParaRPr/>
          </a:p>
          <a:p>
            <a:pPr indent="-342900" lvl="0" marL="457200" rtl="0" algn="l">
              <a:spcBef>
                <a:spcPts val="0"/>
              </a:spcBef>
              <a:spcAft>
                <a:spcPts val="0"/>
              </a:spcAft>
              <a:buSzPts val="1800"/>
              <a:buChar char="-"/>
            </a:pPr>
            <a:r>
              <a:rPr lang="en"/>
              <a:t>Reasoning</a:t>
            </a:r>
            <a:endParaRPr/>
          </a:p>
          <a:p>
            <a:pPr indent="-342900" lvl="0" marL="457200" rtl="0" algn="l">
              <a:spcBef>
                <a:spcPts val="0"/>
              </a:spcBef>
              <a:spcAft>
                <a:spcPts val="0"/>
              </a:spcAft>
              <a:buSzPts val="1800"/>
              <a:buChar char="-"/>
            </a:pPr>
            <a:r>
              <a:rPr lang="en"/>
              <a:t>Process</a:t>
            </a:r>
            <a:endParaRPr/>
          </a:p>
          <a:p>
            <a:pPr indent="-342900" lvl="0" marL="457200" rtl="0" algn="l">
              <a:spcBef>
                <a:spcPts val="0"/>
              </a:spcBef>
              <a:spcAft>
                <a:spcPts val="0"/>
              </a:spcAft>
              <a:buSzPts val="1800"/>
              <a:buChar char="-"/>
            </a:pPr>
            <a:r>
              <a:rPr lang="en"/>
              <a:t>Exploitation</a:t>
            </a:r>
            <a:endParaRPr/>
          </a:p>
          <a:p>
            <a:pPr indent="-342900" lvl="0" marL="457200" rtl="0" algn="l">
              <a:spcBef>
                <a:spcPts val="0"/>
              </a:spcBef>
              <a:spcAft>
                <a:spcPts val="0"/>
              </a:spcAft>
              <a:buSzPts val="1800"/>
              <a:buChar char="-"/>
            </a:pPr>
            <a:r>
              <a:rPr lang="en"/>
              <a:t>Reporting</a:t>
            </a:r>
            <a:endParaRPr/>
          </a:p>
        </p:txBody>
      </p:sp>
      <p:sp>
        <p:nvSpPr>
          <p:cNvPr id="62" name="Google Shape;62;p14"/>
          <p:cNvSpPr txBox="1"/>
          <p:nvPr>
            <p:ph idx="1" type="body"/>
          </p:nvPr>
        </p:nvSpPr>
        <p:spPr>
          <a:xfrm>
            <a:off x="3608525" y="863550"/>
            <a:ext cx="2499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Metasploit</a:t>
            </a:r>
            <a:r>
              <a:rPr lang="en"/>
              <a:t>:</a:t>
            </a:r>
            <a:endParaRPr/>
          </a:p>
          <a:p>
            <a:pPr indent="-342900" lvl="0" marL="457200" rtl="0" algn="l">
              <a:spcBef>
                <a:spcPts val="1200"/>
              </a:spcBef>
              <a:spcAft>
                <a:spcPts val="0"/>
              </a:spcAft>
              <a:buSzPts val="1800"/>
              <a:buChar char="-"/>
            </a:pPr>
            <a:r>
              <a:rPr lang="en"/>
              <a:t>Description</a:t>
            </a:r>
            <a:endParaRPr/>
          </a:p>
          <a:p>
            <a:pPr indent="-342900" lvl="0" marL="457200" rtl="0" algn="l">
              <a:spcBef>
                <a:spcPts val="0"/>
              </a:spcBef>
              <a:spcAft>
                <a:spcPts val="0"/>
              </a:spcAft>
              <a:buSzPts val="1800"/>
              <a:buChar char="-"/>
            </a:pPr>
            <a:r>
              <a:rPr lang="en"/>
              <a:t>Modules</a:t>
            </a:r>
            <a:endParaRPr/>
          </a:p>
          <a:p>
            <a:pPr indent="-342900" lvl="0" marL="457200" rtl="0" algn="l">
              <a:spcBef>
                <a:spcPts val="0"/>
              </a:spcBef>
              <a:spcAft>
                <a:spcPts val="0"/>
              </a:spcAft>
              <a:buSzPts val="1800"/>
              <a:buChar char="-"/>
            </a:pPr>
            <a:r>
              <a:rPr lang="en"/>
              <a:t>Msfconsole</a:t>
            </a:r>
            <a:endParaRPr/>
          </a:p>
          <a:p>
            <a:pPr indent="-342900" lvl="0" marL="457200" rtl="0" algn="l">
              <a:spcBef>
                <a:spcPts val="0"/>
              </a:spcBef>
              <a:spcAft>
                <a:spcPts val="0"/>
              </a:spcAft>
              <a:buSzPts val="1800"/>
              <a:buChar char="-"/>
            </a:pPr>
            <a:r>
              <a:rPr lang="en"/>
              <a:t>Demo</a:t>
            </a:r>
            <a:endParaRPr/>
          </a:p>
          <a:p>
            <a:pPr indent="-342900" lvl="0" marL="457200" rtl="0" algn="l">
              <a:spcBef>
                <a:spcPts val="0"/>
              </a:spcBef>
              <a:spcAft>
                <a:spcPts val="0"/>
              </a:spcAft>
              <a:buSzPts val="1800"/>
              <a:buChar char="-"/>
            </a:pPr>
            <a:r>
              <a:rPr lang="en"/>
              <a:t>Stats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2"/>
          <p:cNvSpPr txBox="1"/>
          <p:nvPr>
            <p:ph type="title"/>
          </p:nvPr>
        </p:nvSpPr>
        <p:spPr>
          <a:xfrm>
            <a:off x="1593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Modules</a:t>
            </a:r>
            <a:endParaRPr/>
          </a:p>
        </p:txBody>
      </p:sp>
      <p:sp>
        <p:nvSpPr>
          <p:cNvPr id="211" name="Google Shape;211;p32"/>
          <p:cNvSpPr txBox="1"/>
          <p:nvPr>
            <p:ph idx="1" type="body"/>
          </p:nvPr>
        </p:nvSpPr>
        <p:spPr>
          <a:xfrm>
            <a:off x="159300" y="9415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t>Auxiliary</a:t>
            </a:r>
            <a:r>
              <a:rPr lang="en"/>
              <a:t>: Scanning tools as well as many other useful tools</a:t>
            </a:r>
            <a:endParaRPr/>
          </a:p>
          <a:p>
            <a:pPr indent="-342900" lvl="0" marL="457200" rtl="0" algn="l">
              <a:spcBef>
                <a:spcPts val="1200"/>
              </a:spcBef>
              <a:spcAft>
                <a:spcPts val="0"/>
              </a:spcAft>
              <a:buSzPts val="1800"/>
              <a:buChar char="●"/>
            </a:pPr>
            <a:r>
              <a:rPr lang="en"/>
              <a:t>port scanners</a:t>
            </a:r>
            <a:endParaRPr/>
          </a:p>
          <a:p>
            <a:pPr indent="-342900" lvl="0" marL="457200" rtl="0" algn="l">
              <a:spcBef>
                <a:spcPts val="0"/>
              </a:spcBef>
              <a:spcAft>
                <a:spcPts val="0"/>
              </a:spcAft>
              <a:buSzPts val="1800"/>
              <a:buChar char="●"/>
            </a:pPr>
            <a:r>
              <a:rPr lang="en"/>
              <a:t>fuzzers</a:t>
            </a:r>
            <a:endParaRPr/>
          </a:p>
          <a:p>
            <a:pPr indent="-342900" lvl="0" marL="457200" rtl="0" algn="l">
              <a:spcBef>
                <a:spcPts val="0"/>
              </a:spcBef>
              <a:spcAft>
                <a:spcPts val="0"/>
              </a:spcAft>
              <a:buSzPts val="1800"/>
              <a:buChar char="●"/>
            </a:pPr>
            <a:r>
              <a:rPr lang="en"/>
              <a:t>sniffers</a:t>
            </a:r>
            <a:endParaRPr/>
          </a:p>
          <a:p>
            <a:pPr indent="-342900" lvl="0" marL="457200" rtl="0" algn="l">
              <a:spcBef>
                <a:spcPts val="0"/>
              </a:spcBef>
              <a:spcAft>
                <a:spcPts val="0"/>
              </a:spcAft>
              <a:buSzPts val="1800"/>
              <a:buChar char="●"/>
            </a:pPr>
            <a:r>
              <a:rPr lang="en"/>
              <a:t>Analysis tools like password crackers</a:t>
            </a:r>
            <a:endParaRPr/>
          </a:p>
          <a:p>
            <a:pPr indent="-342900" lvl="0" marL="457200" rtl="0" algn="l">
              <a:spcBef>
                <a:spcPts val="0"/>
              </a:spcBef>
              <a:spcAft>
                <a:spcPts val="0"/>
              </a:spcAft>
              <a:buSzPts val="1800"/>
              <a:buChar char="●"/>
            </a:pPr>
            <a:r>
              <a:rPr lang="en"/>
              <a:t>If you need something that’s not in one of the other module dirs, look in here</a:t>
            </a:r>
            <a:endParaRPr/>
          </a:p>
          <a:p>
            <a:pPr indent="0" lvl="0" marL="457200" rtl="0" algn="l">
              <a:spcBef>
                <a:spcPts val="1200"/>
              </a:spcBef>
              <a:spcAft>
                <a:spcPts val="1200"/>
              </a:spcAft>
              <a:buNone/>
            </a:pPr>
            <a:r>
              <a:t/>
            </a:r>
            <a:endParaRPr/>
          </a:p>
        </p:txBody>
      </p:sp>
      <p:pic>
        <p:nvPicPr>
          <p:cNvPr id="212" name="Google Shape;212;p32"/>
          <p:cNvPicPr preferRelativeResize="0"/>
          <p:nvPr/>
        </p:nvPicPr>
        <p:blipFill>
          <a:blip r:embed="rId3">
            <a:alphaModFix/>
          </a:blip>
          <a:stretch>
            <a:fillRect/>
          </a:stretch>
        </p:blipFill>
        <p:spPr>
          <a:xfrm>
            <a:off x="0" y="3144265"/>
            <a:ext cx="9144000" cy="143046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ph type="title"/>
          </p:nvPr>
        </p:nvSpPr>
        <p:spPr>
          <a:xfrm>
            <a:off x="311700" y="314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Modules</a:t>
            </a:r>
            <a:endParaRPr/>
          </a:p>
        </p:txBody>
      </p:sp>
      <p:sp>
        <p:nvSpPr>
          <p:cNvPr id="218" name="Google Shape;218;p33"/>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t>Exploit</a:t>
            </a:r>
            <a:r>
              <a:rPr lang="en"/>
              <a:t>:</a:t>
            </a:r>
            <a:endParaRPr/>
          </a:p>
          <a:p>
            <a:pPr indent="-342900" lvl="0" marL="457200" rtl="0" algn="l">
              <a:spcBef>
                <a:spcPts val="1200"/>
              </a:spcBef>
              <a:spcAft>
                <a:spcPts val="0"/>
              </a:spcAft>
              <a:buSzPts val="1800"/>
              <a:buChar char="-"/>
            </a:pPr>
            <a:r>
              <a:rPr lang="en"/>
              <a:t>Executes a sequence of commands or scripts to target vulnerabilities in the system</a:t>
            </a:r>
            <a:endParaRPr/>
          </a:p>
          <a:p>
            <a:pPr indent="-342900" lvl="0" marL="457200" rtl="0" algn="l">
              <a:spcBef>
                <a:spcPts val="0"/>
              </a:spcBef>
              <a:spcAft>
                <a:spcPts val="0"/>
              </a:spcAft>
              <a:buSzPts val="1800"/>
              <a:buChar char="-"/>
            </a:pPr>
            <a:r>
              <a:rPr lang="en"/>
              <a:t>Contains thousands of known exploits with information about platforms they can affect</a:t>
            </a:r>
            <a:endParaRPr/>
          </a:p>
          <a:p>
            <a:pPr indent="-342900" lvl="0" marL="457200" rtl="0" algn="l">
              <a:spcBef>
                <a:spcPts val="0"/>
              </a:spcBef>
              <a:spcAft>
                <a:spcPts val="0"/>
              </a:spcAft>
              <a:buSzPts val="1800"/>
              <a:buChar char="-"/>
            </a:pPr>
            <a:r>
              <a:rPr lang="en"/>
              <a:t>Once a machine is </a:t>
            </a:r>
            <a:r>
              <a:rPr lang="en"/>
              <a:t>targeted</a:t>
            </a:r>
            <a:r>
              <a:rPr lang="en"/>
              <a:t>, metasploit can help narrow down possible exploits that may work</a:t>
            </a:r>
            <a:endParaRPr/>
          </a:p>
        </p:txBody>
      </p:sp>
      <p:pic>
        <p:nvPicPr>
          <p:cNvPr id="219" name="Google Shape;219;p33"/>
          <p:cNvPicPr preferRelativeResize="0"/>
          <p:nvPr/>
        </p:nvPicPr>
        <p:blipFill rotWithShape="1">
          <a:blip r:embed="rId3">
            <a:alphaModFix/>
          </a:blip>
          <a:srcRect b="4396" l="0" r="507" t="2268"/>
          <a:stretch/>
        </p:blipFill>
        <p:spPr>
          <a:xfrm>
            <a:off x="23375" y="3279075"/>
            <a:ext cx="9097249" cy="1269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34"/>
          <p:cNvPicPr preferRelativeResize="0"/>
          <p:nvPr/>
        </p:nvPicPr>
        <p:blipFill>
          <a:blip r:embed="rId3">
            <a:alphaModFix/>
          </a:blip>
          <a:stretch>
            <a:fillRect/>
          </a:stretch>
        </p:blipFill>
        <p:spPr>
          <a:xfrm>
            <a:off x="0" y="438869"/>
            <a:ext cx="9144002" cy="3271888"/>
          </a:xfrm>
          <a:prstGeom prst="rect">
            <a:avLst/>
          </a:prstGeom>
          <a:noFill/>
          <a:ln>
            <a:noFill/>
          </a:ln>
        </p:spPr>
      </p:pic>
      <p:cxnSp>
        <p:nvCxnSpPr>
          <p:cNvPr id="225" name="Google Shape;225;p34"/>
          <p:cNvCxnSpPr/>
          <p:nvPr/>
        </p:nvCxnSpPr>
        <p:spPr>
          <a:xfrm flipH="1" rot="10800000">
            <a:off x="428025" y="1037475"/>
            <a:ext cx="384600" cy="7200"/>
          </a:xfrm>
          <a:prstGeom prst="straightConnector1">
            <a:avLst/>
          </a:prstGeom>
          <a:noFill/>
          <a:ln cap="flat" cmpd="sng" w="38100">
            <a:solidFill>
              <a:srgbClr val="FF0000"/>
            </a:solidFill>
            <a:prstDash val="solid"/>
            <a:round/>
            <a:headEnd len="med" w="med" type="none"/>
            <a:tailEnd len="med" w="med" type="none"/>
          </a:ln>
        </p:spPr>
      </p:cxnSp>
      <p:pic>
        <p:nvPicPr>
          <p:cNvPr id="226" name="Google Shape;226;p34"/>
          <p:cNvPicPr preferRelativeResize="0"/>
          <p:nvPr/>
        </p:nvPicPr>
        <p:blipFill>
          <a:blip r:embed="rId4">
            <a:alphaModFix/>
          </a:blip>
          <a:stretch>
            <a:fillRect/>
          </a:stretch>
        </p:blipFill>
        <p:spPr>
          <a:xfrm>
            <a:off x="1661350" y="4102557"/>
            <a:ext cx="5238750" cy="276225"/>
          </a:xfrm>
          <a:prstGeom prst="rect">
            <a:avLst/>
          </a:prstGeom>
          <a:noFill/>
          <a:ln>
            <a:noFill/>
          </a:ln>
        </p:spPr>
      </p:pic>
      <p:sp>
        <p:nvSpPr>
          <p:cNvPr id="227" name="Google Shape;227;p34"/>
          <p:cNvSpPr/>
          <p:nvPr/>
        </p:nvSpPr>
        <p:spPr>
          <a:xfrm>
            <a:off x="428025" y="2452050"/>
            <a:ext cx="1835400" cy="119700"/>
          </a:xfrm>
          <a:prstGeom prst="round2DiagRect">
            <a:avLst>
              <a:gd fmla="val 16667" name="adj1"/>
              <a:gd fmla="val 0" name="adj2"/>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8" name="Google Shape;228;p34"/>
          <p:cNvCxnSpPr>
            <a:stCxn id="227" idx="1"/>
          </p:cNvCxnSpPr>
          <p:nvPr/>
        </p:nvCxnSpPr>
        <p:spPr>
          <a:xfrm>
            <a:off x="1345725" y="2571750"/>
            <a:ext cx="0" cy="1657800"/>
          </a:xfrm>
          <a:prstGeom prst="straightConnector1">
            <a:avLst/>
          </a:prstGeom>
          <a:noFill/>
          <a:ln cap="flat" cmpd="sng" w="9525">
            <a:solidFill>
              <a:srgbClr val="FF0000"/>
            </a:solidFill>
            <a:prstDash val="solid"/>
            <a:round/>
            <a:headEnd len="med" w="med" type="none"/>
            <a:tailEnd len="med" w="med" type="none"/>
          </a:ln>
        </p:spPr>
      </p:cxnSp>
      <p:cxnSp>
        <p:nvCxnSpPr>
          <p:cNvPr id="229" name="Google Shape;229;p34"/>
          <p:cNvCxnSpPr>
            <a:endCxn id="226" idx="1"/>
          </p:cNvCxnSpPr>
          <p:nvPr/>
        </p:nvCxnSpPr>
        <p:spPr>
          <a:xfrm>
            <a:off x="1349350" y="4236769"/>
            <a:ext cx="312000" cy="39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5"/>
          <p:cNvPicPr preferRelativeResize="0"/>
          <p:nvPr/>
        </p:nvPicPr>
        <p:blipFill>
          <a:blip r:embed="rId3">
            <a:alphaModFix/>
          </a:blip>
          <a:stretch>
            <a:fillRect/>
          </a:stretch>
        </p:blipFill>
        <p:spPr>
          <a:xfrm>
            <a:off x="0" y="438869"/>
            <a:ext cx="9144002" cy="3271888"/>
          </a:xfrm>
          <a:prstGeom prst="rect">
            <a:avLst/>
          </a:prstGeom>
          <a:noFill/>
          <a:ln>
            <a:noFill/>
          </a:ln>
        </p:spPr>
      </p:pic>
      <p:cxnSp>
        <p:nvCxnSpPr>
          <p:cNvPr id="235" name="Google Shape;235;p35"/>
          <p:cNvCxnSpPr/>
          <p:nvPr/>
        </p:nvCxnSpPr>
        <p:spPr>
          <a:xfrm>
            <a:off x="4423225" y="1059175"/>
            <a:ext cx="814500" cy="0"/>
          </a:xfrm>
          <a:prstGeom prst="straightConnector1">
            <a:avLst/>
          </a:prstGeom>
          <a:noFill/>
          <a:ln cap="flat" cmpd="sng" w="38100">
            <a:solidFill>
              <a:srgbClr val="FF0000"/>
            </a:solidFill>
            <a:prstDash val="solid"/>
            <a:round/>
            <a:headEnd len="med" w="med" type="none"/>
            <a:tailEnd len="med" w="med" type="none"/>
          </a:ln>
        </p:spPr>
      </p:cxnSp>
      <p:sp>
        <p:nvSpPr>
          <p:cNvPr id="236" name="Google Shape;236;p35"/>
          <p:cNvSpPr/>
          <p:nvPr/>
        </p:nvSpPr>
        <p:spPr>
          <a:xfrm>
            <a:off x="4423225" y="1958725"/>
            <a:ext cx="611400" cy="119700"/>
          </a:xfrm>
          <a:prstGeom prst="round2DiagRect">
            <a:avLst>
              <a:gd fmla="val 16667" name="adj1"/>
              <a:gd fmla="val 0" name="adj2"/>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7" name="Google Shape;237;p35"/>
          <p:cNvCxnSpPr>
            <a:stCxn id="236" idx="1"/>
          </p:cNvCxnSpPr>
          <p:nvPr/>
        </p:nvCxnSpPr>
        <p:spPr>
          <a:xfrm>
            <a:off x="4728925" y="2078425"/>
            <a:ext cx="0" cy="1657800"/>
          </a:xfrm>
          <a:prstGeom prst="straightConnector1">
            <a:avLst/>
          </a:prstGeom>
          <a:noFill/>
          <a:ln cap="flat" cmpd="sng" w="9525">
            <a:solidFill>
              <a:srgbClr val="FF0000"/>
            </a:solidFill>
            <a:prstDash val="solid"/>
            <a:round/>
            <a:headEnd len="med" w="med" type="none"/>
            <a:tailEnd len="med" w="med" type="none"/>
          </a:ln>
        </p:spPr>
      </p:cxnSp>
      <p:cxnSp>
        <p:nvCxnSpPr>
          <p:cNvPr id="238" name="Google Shape;238;p35"/>
          <p:cNvCxnSpPr/>
          <p:nvPr/>
        </p:nvCxnSpPr>
        <p:spPr>
          <a:xfrm>
            <a:off x="4728925" y="3732500"/>
            <a:ext cx="0" cy="348300"/>
          </a:xfrm>
          <a:prstGeom prst="straightConnector1">
            <a:avLst/>
          </a:prstGeom>
          <a:noFill/>
          <a:ln cap="flat" cmpd="sng" w="9525">
            <a:solidFill>
              <a:srgbClr val="FF0000"/>
            </a:solidFill>
            <a:prstDash val="solid"/>
            <a:round/>
            <a:headEnd len="med" w="med" type="none"/>
            <a:tailEnd len="med" w="med" type="triangle"/>
          </a:ln>
        </p:spPr>
      </p:cxnSp>
      <p:pic>
        <p:nvPicPr>
          <p:cNvPr id="239" name="Google Shape;239;p35"/>
          <p:cNvPicPr preferRelativeResize="0"/>
          <p:nvPr/>
        </p:nvPicPr>
        <p:blipFill>
          <a:blip r:embed="rId4">
            <a:alphaModFix/>
          </a:blip>
          <a:stretch>
            <a:fillRect/>
          </a:stretch>
        </p:blipFill>
        <p:spPr>
          <a:xfrm>
            <a:off x="4106150" y="4167857"/>
            <a:ext cx="1323975" cy="257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36"/>
          <p:cNvPicPr preferRelativeResize="0"/>
          <p:nvPr/>
        </p:nvPicPr>
        <p:blipFill>
          <a:blip r:embed="rId3">
            <a:alphaModFix/>
          </a:blip>
          <a:stretch>
            <a:fillRect/>
          </a:stretch>
        </p:blipFill>
        <p:spPr>
          <a:xfrm>
            <a:off x="0" y="438869"/>
            <a:ext cx="9144002" cy="3271888"/>
          </a:xfrm>
          <a:prstGeom prst="rect">
            <a:avLst/>
          </a:prstGeom>
          <a:noFill/>
          <a:ln>
            <a:noFill/>
          </a:ln>
        </p:spPr>
      </p:pic>
      <p:cxnSp>
        <p:nvCxnSpPr>
          <p:cNvPr id="245" name="Google Shape;245;p36"/>
          <p:cNvCxnSpPr/>
          <p:nvPr/>
        </p:nvCxnSpPr>
        <p:spPr>
          <a:xfrm>
            <a:off x="5184950" y="1066425"/>
            <a:ext cx="415500" cy="0"/>
          </a:xfrm>
          <a:prstGeom prst="straightConnector1">
            <a:avLst/>
          </a:prstGeom>
          <a:noFill/>
          <a:ln cap="flat" cmpd="sng" w="38100">
            <a:solidFill>
              <a:srgbClr val="FF0000"/>
            </a:solidFill>
            <a:prstDash val="solid"/>
            <a:round/>
            <a:headEnd len="med" w="med" type="none"/>
            <a:tailEnd len="med" w="med" type="none"/>
          </a:ln>
        </p:spPr>
      </p:cxnSp>
      <p:sp>
        <p:nvSpPr>
          <p:cNvPr id="246" name="Google Shape;246;p36"/>
          <p:cNvSpPr/>
          <p:nvPr/>
        </p:nvSpPr>
        <p:spPr>
          <a:xfrm>
            <a:off x="5126925" y="1675800"/>
            <a:ext cx="611400" cy="119700"/>
          </a:xfrm>
          <a:prstGeom prst="round2DiagRect">
            <a:avLst>
              <a:gd fmla="val 16667" name="adj1"/>
              <a:gd fmla="val 0" name="adj2"/>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7" name="Google Shape;247;p36"/>
          <p:cNvCxnSpPr>
            <a:stCxn id="246" idx="1"/>
          </p:cNvCxnSpPr>
          <p:nvPr/>
        </p:nvCxnSpPr>
        <p:spPr>
          <a:xfrm>
            <a:off x="5432625" y="1795500"/>
            <a:ext cx="1200" cy="2143800"/>
          </a:xfrm>
          <a:prstGeom prst="straightConnector1">
            <a:avLst/>
          </a:prstGeom>
          <a:noFill/>
          <a:ln cap="flat" cmpd="sng" w="9525">
            <a:solidFill>
              <a:srgbClr val="FF0000"/>
            </a:solidFill>
            <a:prstDash val="solid"/>
            <a:round/>
            <a:headEnd len="med" w="med" type="none"/>
            <a:tailEnd len="med" w="med" type="none"/>
          </a:ln>
        </p:spPr>
      </p:cxnSp>
      <p:cxnSp>
        <p:nvCxnSpPr>
          <p:cNvPr id="248" name="Google Shape;248;p36"/>
          <p:cNvCxnSpPr/>
          <p:nvPr/>
        </p:nvCxnSpPr>
        <p:spPr>
          <a:xfrm rot="10800000">
            <a:off x="4714425" y="3939300"/>
            <a:ext cx="719400" cy="3600"/>
          </a:xfrm>
          <a:prstGeom prst="straightConnector1">
            <a:avLst/>
          </a:prstGeom>
          <a:noFill/>
          <a:ln cap="flat" cmpd="sng" w="9525">
            <a:solidFill>
              <a:srgbClr val="FF0000"/>
            </a:solidFill>
            <a:prstDash val="solid"/>
            <a:round/>
            <a:headEnd len="med" w="med" type="none"/>
            <a:tailEnd len="med" w="med" type="triangle"/>
          </a:ln>
        </p:spPr>
      </p:cxnSp>
      <p:pic>
        <p:nvPicPr>
          <p:cNvPr id="249" name="Google Shape;249;p36"/>
          <p:cNvPicPr preferRelativeResize="0"/>
          <p:nvPr/>
        </p:nvPicPr>
        <p:blipFill>
          <a:blip r:embed="rId4">
            <a:alphaModFix/>
          </a:blip>
          <a:stretch>
            <a:fillRect/>
          </a:stretch>
        </p:blipFill>
        <p:spPr>
          <a:xfrm>
            <a:off x="3857175" y="3802988"/>
            <a:ext cx="857250" cy="276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37"/>
          <p:cNvPicPr preferRelativeResize="0"/>
          <p:nvPr/>
        </p:nvPicPr>
        <p:blipFill>
          <a:blip r:embed="rId3">
            <a:alphaModFix/>
          </a:blip>
          <a:stretch>
            <a:fillRect/>
          </a:stretch>
        </p:blipFill>
        <p:spPr>
          <a:xfrm>
            <a:off x="0" y="438869"/>
            <a:ext cx="9144002" cy="3271888"/>
          </a:xfrm>
          <a:prstGeom prst="rect">
            <a:avLst/>
          </a:prstGeom>
          <a:noFill/>
          <a:ln>
            <a:noFill/>
          </a:ln>
        </p:spPr>
      </p:pic>
      <p:cxnSp>
        <p:nvCxnSpPr>
          <p:cNvPr id="255" name="Google Shape;255;p37"/>
          <p:cNvCxnSpPr/>
          <p:nvPr/>
        </p:nvCxnSpPr>
        <p:spPr>
          <a:xfrm>
            <a:off x="5789150" y="1080925"/>
            <a:ext cx="297600" cy="0"/>
          </a:xfrm>
          <a:prstGeom prst="straightConnector1">
            <a:avLst/>
          </a:prstGeom>
          <a:noFill/>
          <a:ln cap="flat" cmpd="sng" w="38100">
            <a:solidFill>
              <a:srgbClr val="FF0000"/>
            </a:solidFill>
            <a:prstDash val="solid"/>
            <a:round/>
            <a:headEnd len="med" w="med" type="none"/>
            <a:tailEnd len="med" w="med" type="none"/>
          </a:ln>
        </p:spPr>
      </p:cxnSp>
      <p:sp>
        <p:nvSpPr>
          <p:cNvPr id="256" name="Google Shape;256;p37"/>
          <p:cNvSpPr/>
          <p:nvPr/>
        </p:nvSpPr>
        <p:spPr>
          <a:xfrm>
            <a:off x="5726500" y="2154600"/>
            <a:ext cx="256200" cy="210300"/>
          </a:xfrm>
          <a:prstGeom prst="round2DiagRect">
            <a:avLst>
              <a:gd fmla="val 16667" name="adj1"/>
              <a:gd fmla="val 0" name="adj2"/>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7" name="Google Shape;257;p37"/>
          <p:cNvCxnSpPr>
            <a:stCxn id="256" idx="1"/>
          </p:cNvCxnSpPr>
          <p:nvPr/>
        </p:nvCxnSpPr>
        <p:spPr>
          <a:xfrm>
            <a:off x="5854600" y="2364900"/>
            <a:ext cx="0" cy="1654200"/>
          </a:xfrm>
          <a:prstGeom prst="straightConnector1">
            <a:avLst/>
          </a:prstGeom>
          <a:noFill/>
          <a:ln cap="flat" cmpd="sng" w="9525">
            <a:solidFill>
              <a:srgbClr val="FF0000"/>
            </a:solidFill>
            <a:prstDash val="solid"/>
            <a:round/>
            <a:headEnd len="med" w="med" type="none"/>
            <a:tailEnd len="med" w="med" type="none"/>
          </a:ln>
        </p:spPr>
      </p:cxnSp>
      <p:cxnSp>
        <p:nvCxnSpPr>
          <p:cNvPr id="258" name="Google Shape;258;p37"/>
          <p:cNvCxnSpPr/>
          <p:nvPr/>
        </p:nvCxnSpPr>
        <p:spPr>
          <a:xfrm rot="10800000">
            <a:off x="4679700" y="4012225"/>
            <a:ext cx="1182000" cy="0"/>
          </a:xfrm>
          <a:prstGeom prst="straightConnector1">
            <a:avLst/>
          </a:prstGeom>
          <a:noFill/>
          <a:ln cap="flat" cmpd="sng" w="9525">
            <a:solidFill>
              <a:srgbClr val="FF0000"/>
            </a:solidFill>
            <a:prstDash val="solid"/>
            <a:round/>
            <a:headEnd len="med" w="med" type="none"/>
            <a:tailEnd len="med" w="med" type="triangle"/>
          </a:ln>
        </p:spPr>
      </p:cxnSp>
      <p:pic>
        <p:nvPicPr>
          <p:cNvPr id="259" name="Google Shape;259;p37"/>
          <p:cNvPicPr preferRelativeResize="0"/>
          <p:nvPr/>
        </p:nvPicPr>
        <p:blipFill>
          <a:blip r:embed="rId4">
            <a:alphaModFix/>
          </a:blip>
          <a:stretch>
            <a:fillRect/>
          </a:stretch>
        </p:blipFill>
        <p:spPr>
          <a:xfrm>
            <a:off x="4069875" y="3761600"/>
            <a:ext cx="609600" cy="5048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38"/>
          <p:cNvPicPr preferRelativeResize="0"/>
          <p:nvPr/>
        </p:nvPicPr>
        <p:blipFill>
          <a:blip r:embed="rId3">
            <a:alphaModFix/>
          </a:blip>
          <a:stretch>
            <a:fillRect/>
          </a:stretch>
        </p:blipFill>
        <p:spPr>
          <a:xfrm>
            <a:off x="0" y="438869"/>
            <a:ext cx="9144002" cy="3271888"/>
          </a:xfrm>
          <a:prstGeom prst="rect">
            <a:avLst/>
          </a:prstGeom>
          <a:noFill/>
          <a:ln>
            <a:noFill/>
          </a:ln>
        </p:spPr>
      </p:pic>
      <p:cxnSp>
        <p:nvCxnSpPr>
          <p:cNvPr id="265" name="Google Shape;265;p38"/>
          <p:cNvCxnSpPr/>
          <p:nvPr/>
        </p:nvCxnSpPr>
        <p:spPr>
          <a:xfrm>
            <a:off x="6130125" y="1066400"/>
            <a:ext cx="558600" cy="0"/>
          </a:xfrm>
          <a:prstGeom prst="straightConnector1">
            <a:avLst/>
          </a:prstGeom>
          <a:noFill/>
          <a:ln cap="flat" cmpd="sng" w="38100">
            <a:solidFill>
              <a:srgbClr val="FF0000"/>
            </a:solidFill>
            <a:prstDash val="solid"/>
            <a:round/>
            <a:headEnd len="med" w="med" type="none"/>
            <a:tailEnd len="med" w="med" type="none"/>
          </a:ln>
        </p:spPr>
      </p:cxnSp>
      <p:sp>
        <p:nvSpPr>
          <p:cNvPr id="266" name="Google Shape;266;p38"/>
          <p:cNvSpPr/>
          <p:nvPr/>
        </p:nvSpPr>
        <p:spPr>
          <a:xfrm>
            <a:off x="6096475" y="3285950"/>
            <a:ext cx="2696100" cy="138300"/>
          </a:xfrm>
          <a:prstGeom prst="round2DiagRect">
            <a:avLst>
              <a:gd fmla="val 16667" name="adj1"/>
              <a:gd fmla="val 0" name="adj2"/>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7" name="Google Shape;267;p38"/>
          <p:cNvCxnSpPr/>
          <p:nvPr/>
        </p:nvCxnSpPr>
        <p:spPr>
          <a:xfrm>
            <a:off x="6096475" y="3424250"/>
            <a:ext cx="0" cy="594900"/>
          </a:xfrm>
          <a:prstGeom prst="straightConnector1">
            <a:avLst/>
          </a:prstGeom>
          <a:noFill/>
          <a:ln cap="flat" cmpd="sng" w="9525">
            <a:solidFill>
              <a:srgbClr val="FF0000"/>
            </a:solidFill>
            <a:prstDash val="solid"/>
            <a:round/>
            <a:headEnd len="med" w="med" type="none"/>
            <a:tailEnd len="med" w="med" type="none"/>
          </a:ln>
        </p:spPr>
      </p:cxnSp>
      <p:cxnSp>
        <p:nvCxnSpPr>
          <p:cNvPr id="268" name="Google Shape;268;p38"/>
          <p:cNvCxnSpPr/>
          <p:nvPr/>
        </p:nvCxnSpPr>
        <p:spPr>
          <a:xfrm>
            <a:off x="6096475" y="3955150"/>
            <a:ext cx="0" cy="138300"/>
          </a:xfrm>
          <a:prstGeom prst="straightConnector1">
            <a:avLst/>
          </a:prstGeom>
          <a:noFill/>
          <a:ln cap="flat" cmpd="sng" w="9525">
            <a:solidFill>
              <a:srgbClr val="FF0000"/>
            </a:solidFill>
            <a:prstDash val="solid"/>
            <a:round/>
            <a:headEnd len="med" w="med" type="none"/>
            <a:tailEnd len="med" w="med" type="triangle"/>
          </a:ln>
        </p:spPr>
      </p:cxnSp>
      <p:pic>
        <p:nvPicPr>
          <p:cNvPr id="269" name="Google Shape;269;p38"/>
          <p:cNvPicPr preferRelativeResize="0"/>
          <p:nvPr/>
        </p:nvPicPr>
        <p:blipFill>
          <a:blip r:embed="rId4">
            <a:alphaModFix/>
          </a:blip>
          <a:stretch>
            <a:fillRect/>
          </a:stretch>
        </p:blipFill>
        <p:spPr>
          <a:xfrm>
            <a:off x="1566875" y="4093450"/>
            <a:ext cx="6142625" cy="2315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39"/>
          <p:cNvPicPr preferRelativeResize="0"/>
          <p:nvPr/>
        </p:nvPicPr>
        <p:blipFill>
          <a:blip r:embed="rId3">
            <a:alphaModFix/>
          </a:blip>
          <a:stretch>
            <a:fillRect/>
          </a:stretch>
        </p:blipFill>
        <p:spPr>
          <a:xfrm>
            <a:off x="152400" y="152400"/>
            <a:ext cx="8629650" cy="4752975"/>
          </a:xfrm>
          <a:prstGeom prst="rect">
            <a:avLst/>
          </a:prstGeom>
          <a:noFill/>
          <a:ln>
            <a:noFill/>
          </a:ln>
        </p:spPr>
      </p:pic>
      <p:cxnSp>
        <p:nvCxnSpPr>
          <p:cNvPr id="275" name="Google Shape;275;p39"/>
          <p:cNvCxnSpPr/>
          <p:nvPr/>
        </p:nvCxnSpPr>
        <p:spPr>
          <a:xfrm>
            <a:off x="282925" y="2981625"/>
            <a:ext cx="1160700" cy="0"/>
          </a:xfrm>
          <a:prstGeom prst="straightConnector1">
            <a:avLst/>
          </a:prstGeom>
          <a:noFill/>
          <a:ln cap="flat" cmpd="sng" w="38100">
            <a:solidFill>
              <a:srgbClr val="FF0000"/>
            </a:solidFill>
            <a:prstDash val="solid"/>
            <a:round/>
            <a:headEnd len="med" w="med" type="none"/>
            <a:tailEnd len="med" w="med"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Modules</a:t>
            </a:r>
            <a:endParaRPr/>
          </a:p>
        </p:txBody>
      </p:sp>
      <p:sp>
        <p:nvSpPr>
          <p:cNvPr id="281" name="Google Shape;281;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t>Payloads</a:t>
            </a:r>
            <a:r>
              <a:rPr lang="en"/>
              <a:t>:</a:t>
            </a:r>
            <a:endParaRPr/>
          </a:p>
          <a:p>
            <a:pPr indent="-342900" lvl="0" marL="457200" rtl="0" algn="l">
              <a:spcBef>
                <a:spcPts val="1200"/>
              </a:spcBef>
              <a:spcAft>
                <a:spcPts val="0"/>
              </a:spcAft>
              <a:buSzPts val="1800"/>
              <a:buChar char="-"/>
            </a:pPr>
            <a:r>
              <a:rPr lang="en"/>
              <a:t>Malicious code to be executed on target systems</a:t>
            </a:r>
            <a:endParaRPr/>
          </a:p>
          <a:p>
            <a:pPr indent="-342900" lvl="0" marL="457200" rtl="0" algn="l">
              <a:spcBef>
                <a:spcPts val="0"/>
              </a:spcBef>
              <a:spcAft>
                <a:spcPts val="0"/>
              </a:spcAft>
              <a:buSzPts val="1800"/>
              <a:buChar char="-"/>
            </a:pPr>
            <a:r>
              <a:rPr lang="en"/>
              <a:t>Attached to exploits</a:t>
            </a:r>
            <a:endParaRPr/>
          </a:p>
          <a:p>
            <a:pPr indent="-342900" lvl="0" marL="457200" rtl="0" algn="l">
              <a:spcBef>
                <a:spcPts val="0"/>
              </a:spcBef>
              <a:spcAft>
                <a:spcPts val="0"/>
              </a:spcAft>
              <a:buSzPts val="1800"/>
              <a:buChar char="-"/>
            </a:pPr>
            <a:r>
              <a:rPr lang="en"/>
              <a:t>Once exploit is successful, payload will execute</a:t>
            </a:r>
            <a:endParaRPr/>
          </a:p>
          <a:p>
            <a:pPr indent="-342900" lvl="0" marL="457200" rtl="0" algn="l">
              <a:spcBef>
                <a:spcPts val="0"/>
              </a:spcBef>
              <a:spcAft>
                <a:spcPts val="0"/>
              </a:spcAft>
              <a:buSzPts val="1800"/>
              <a:buChar char="-"/>
            </a:pPr>
            <a:r>
              <a:rPr lang="en"/>
              <a:t>Singles, Stages, Stagers</a:t>
            </a:r>
            <a:endParaRPr/>
          </a:p>
          <a:p>
            <a:pPr indent="-342900" lvl="0" marL="457200" rtl="0" algn="l">
              <a:spcBef>
                <a:spcPts val="0"/>
              </a:spcBef>
              <a:spcAft>
                <a:spcPts val="0"/>
              </a:spcAft>
              <a:buSzPts val="1800"/>
              <a:buChar char="-"/>
            </a:pPr>
            <a:r>
              <a:rPr lang="en"/>
              <a:t>Reverse shell, Meterpreter etc</a:t>
            </a:r>
            <a:endParaRPr/>
          </a:p>
        </p:txBody>
      </p:sp>
      <p:pic>
        <p:nvPicPr>
          <p:cNvPr id="282" name="Google Shape;282;p40"/>
          <p:cNvPicPr preferRelativeResize="0"/>
          <p:nvPr/>
        </p:nvPicPr>
        <p:blipFill>
          <a:blip r:embed="rId3">
            <a:alphaModFix/>
          </a:blip>
          <a:stretch>
            <a:fillRect/>
          </a:stretch>
        </p:blipFill>
        <p:spPr>
          <a:xfrm>
            <a:off x="543750" y="3430950"/>
            <a:ext cx="4348849" cy="1233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Modules</a:t>
            </a:r>
            <a:endParaRPr/>
          </a:p>
        </p:txBody>
      </p:sp>
      <p:sp>
        <p:nvSpPr>
          <p:cNvPr id="288" name="Google Shape;288;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t>Post</a:t>
            </a:r>
            <a:r>
              <a:rPr lang="en"/>
              <a:t>:</a:t>
            </a:r>
            <a:endParaRPr/>
          </a:p>
          <a:p>
            <a:pPr indent="-342900" lvl="0" marL="457200" rtl="0" algn="l">
              <a:spcBef>
                <a:spcPts val="1200"/>
              </a:spcBef>
              <a:spcAft>
                <a:spcPts val="0"/>
              </a:spcAft>
              <a:buSzPts val="1800"/>
              <a:buChar char="-"/>
            </a:pPr>
            <a:r>
              <a:rPr lang="en"/>
              <a:t>After exploit and successful payload</a:t>
            </a:r>
            <a:endParaRPr/>
          </a:p>
          <a:p>
            <a:pPr indent="-342900" lvl="0" marL="457200" rtl="0" algn="l">
              <a:spcBef>
                <a:spcPts val="0"/>
              </a:spcBef>
              <a:spcAft>
                <a:spcPts val="0"/>
              </a:spcAft>
              <a:buSzPts val="1800"/>
              <a:buChar char="-"/>
            </a:pPr>
            <a:r>
              <a:rPr lang="en"/>
              <a:t>Post-Exploit</a:t>
            </a:r>
            <a:endParaRPr/>
          </a:p>
          <a:p>
            <a:pPr indent="-317500" lvl="1" marL="914400" rtl="0" algn="l">
              <a:spcBef>
                <a:spcPts val="0"/>
              </a:spcBef>
              <a:spcAft>
                <a:spcPts val="0"/>
              </a:spcAft>
              <a:buSzPts val="1400"/>
              <a:buChar char="-"/>
            </a:pPr>
            <a:r>
              <a:rPr lang="en"/>
              <a:t>Search file system</a:t>
            </a:r>
            <a:endParaRPr/>
          </a:p>
          <a:p>
            <a:pPr indent="-317500" lvl="1" marL="914400" rtl="0" algn="l">
              <a:spcBef>
                <a:spcPts val="0"/>
              </a:spcBef>
              <a:spcAft>
                <a:spcPts val="0"/>
              </a:spcAft>
              <a:buSzPts val="1400"/>
              <a:buChar char="-"/>
            </a:pPr>
            <a:r>
              <a:rPr lang="en"/>
              <a:t>Run meterpreter actions</a:t>
            </a:r>
            <a:endParaRPr/>
          </a:p>
          <a:p>
            <a:pPr indent="-317500" lvl="1" marL="914400" rtl="0" algn="l">
              <a:spcBef>
                <a:spcPts val="0"/>
              </a:spcBef>
              <a:spcAft>
                <a:spcPts val="0"/>
              </a:spcAft>
              <a:buSzPts val="1400"/>
              <a:buChar char="-"/>
            </a:pPr>
            <a:r>
              <a:rPr lang="en"/>
              <a:t>Gather system information</a:t>
            </a:r>
            <a:endParaRPr/>
          </a:p>
          <a:p>
            <a:pPr indent="-317500" lvl="1" marL="914400" rtl="0" algn="l">
              <a:spcBef>
                <a:spcPts val="0"/>
              </a:spcBef>
              <a:spcAft>
                <a:spcPts val="0"/>
              </a:spcAft>
              <a:buSzPts val="1400"/>
              <a:buChar char="-"/>
            </a:pPr>
            <a:r>
              <a:rPr lang="en"/>
              <a:t>Pivot from the system to other systems</a:t>
            </a:r>
            <a:endParaRPr/>
          </a:p>
          <a:p>
            <a:pPr indent="-317500" lvl="1" marL="914400" rtl="0" algn="l">
              <a:spcBef>
                <a:spcPts val="0"/>
              </a:spcBef>
              <a:spcAft>
                <a:spcPts val="0"/>
              </a:spcAft>
              <a:buSzPts val="1400"/>
              <a:buChar char="-"/>
            </a:pPr>
            <a:r>
              <a:rPr lang="en"/>
              <a:t>etc</a:t>
            </a:r>
            <a:endParaRPr/>
          </a:p>
        </p:txBody>
      </p:sp>
      <p:pic>
        <p:nvPicPr>
          <p:cNvPr id="289" name="Google Shape;289;p41"/>
          <p:cNvPicPr preferRelativeResize="0"/>
          <p:nvPr/>
        </p:nvPicPr>
        <p:blipFill>
          <a:blip r:embed="rId3">
            <a:alphaModFix/>
          </a:blip>
          <a:stretch>
            <a:fillRect/>
          </a:stretch>
        </p:blipFill>
        <p:spPr>
          <a:xfrm>
            <a:off x="567175" y="3561377"/>
            <a:ext cx="7228799" cy="958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penetration testing?</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457200" lvl="0" marL="0" rtl="0" algn="l">
              <a:spcBef>
                <a:spcPts val="1200"/>
              </a:spcBef>
              <a:spcAft>
                <a:spcPts val="0"/>
              </a:spcAft>
              <a:buNone/>
            </a:pPr>
            <a:r>
              <a:t/>
            </a:r>
            <a:endParaRPr/>
          </a:p>
          <a:p>
            <a:pPr indent="0" lvl="0" marL="0" rtl="0" algn="ctr">
              <a:spcBef>
                <a:spcPts val="1200"/>
              </a:spcBef>
              <a:spcAft>
                <a:spcPts val="0"/>
              </a:spcAft>
              <a:buNone/>
            </a:pPr>
            <a:r>
              <a:rPr lang="en"/>
              <a:t>A</a:t>
            </a:r>
            <a:r>
              <a:rPr lang="en"/>
              <a:t> simulated, authorized attack on an organization’s (computer) systems and applications, in order to demonstrate security vulnerabilities so they may be fixed</a:t>
            </a:r>
            <a:endParaRPr/>
          </a:p>
          <a:p>
            <a:pPr indent="0" lvl="0" marL="457200" rtl="0" algn="l">
              <a:spcBef>
                <a:spcPts val="1200"/>
              </a:spcBef>
              <a:spcAft>
                <a:spcPts val="12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Modules</a:t>
            </a:r>
            <a:endParaRPr/>
          </a:p>
        </p:txBody>
      </p:sp>
      <p:sp>
        <p:nvSpPr>
          <p:cNvPr id="295" name="Google Shape;295;p42"/>
          <p:cNvSpPr txBox="1"/>
          <p:nvPr>
            <p:ph idx="1" type="body"/>
          </p:nvPr>
        </p:nvSpPr>
        <p:spPr>
          <a:xfrm>
            <a:off x="311700" y="9609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t>Encoders</a:t>
            </a:r>
            <a:r>
              <a:rPr lang="en"/>
              <a:t>:</a:t>
            </a:r>
            <a:endParaRPr/>
          </a:p>
          <a:p>
            <a:pPr indent="-342900" lvl="0" marL="457200" rtl="0" algn="l">
              <a:spcBef>
                <a:spcPts val="1200"/>
              </a:spcBef>
              <a:spcAft>
                <a:spcPts val="0"/>
              </a:spcAft>
              <a:buSzPts val="1800"/>
              <a:buChar char="-"/>
            </a:pPr>
            <a:r>
              <a:rPr lang="en"/>
              <a:t>How can payloads try to sneak past AV memory scan/signature detection/YARA rules?</a:t>
            </a:r>
            <a:endParaRPr/>
          </a:p>
          <a:p>
            <a:pPr indent="-342900" lvl="0" marL="457200" rtl="0" algn="l">
              <a:spcBef>
                <a:spcPts val="0"/>
              </a:spcBef>
              <a:spcAft>
                <a:spcPts val="0"/>
              </a:spcAft>
              <a:buSzPts val="1800"/>
              <a:buChar char="-"/>
            </a:pPr>
            <a:r>
              <a:rPr lang="en"/>
              <a:t>Encoders are like obfuscation for payloads</a:t>
            </a:r>
            <a:endParaRPr/>
          </a:p>
          <a:p>
            <a:pPr indent="-342900" lvl="0" marL="457200" rtl="0" algn="l">
              <a:spcBef>
                <a:spcPts val="0"/>
              </a:spcBef>
              <a:spcAft>
                <a:spcPts val="0"/>
              </a:spcAft>
              <a:buSzPts val="1800"/>
              <a:buChar char="-"/>
            </a:pPr>
            <a:r>
              <a:rPr lang="en"/>
              <a:t>Fixes possible issues</a:t>
            </a:r>
            <a:endParaRPr/>
          </a:p>
          <a:p>
            <a:pPr indent="-342900" lvl="0" marL="457200" rtl="0" algn="l">
              <a:spcBef>
                <a:spcPts val="0"/>
              </a:spcBef>
              <a:spcAft>
                <a:spcPts val="0"/>
              </a:spcAft>
              <a:buSzPts val="1800"/>
              <a:buChar char="-"/>
            </a:pPr>
            <a:r>
              <a:rPr lang="en"/>
              <a:t>Does not change functionality of the payload itself</a:t>
            </a:r>
            <a:endParaRPr/>
          </a:p>
        </p:txBody>
      </p:sp>
      <p:pic>
        <p:nvPicPr>
          <p:cNvPr id="296" name="Google Shape;296;p42"/>
          <p:cNvPicPr preferRelativeResize="0"/>
          <p:nvPr/>
        </p:nvPicPr>
        <p:blipFill>
          <a:blip r:embed="rId3">
            <a:alphaModFix/>
          </a:blip>
          <a:stretch>
            <a:fillRect/>
          </a:stretch>
        </p:blipFill>
        <p:spPr>
          <a:xfrm>
            <a:off x="311697" y="3122050"/>
            <a:ext cx="5780051" cy="1160525"/>
          </a:xfrm>
          <a:prstGeom prst="rect">
            <a:avLst/>
          </a:prstGeom>
          <a:noFill/>
          <a:ln>
            <a:noFill/>
          </a:ln>
        </p:spPr>
      </p:pic>
      <p:pic>
        <p:nvPicPr>
          <p:cNvPr id="297" name="Google Shape;297;p42"/>
          <p:cNvPicPr preferRelativeResize="0"/>
          <p:nvPr/>
        </p:nvPicPr>
        <p:blipFill rotWithShape="1">
          <a:blip r:embed="rId4">
            <a:alphaModFix/>
          </a:blip>
          <a:srcRect b="11117" l="28278" r="28601" t="8959"/>
          <a:stretch/>
        </p:blipFill>
        <p:spPr>
          <a:xfrm>
            <a:off x="7594075" y="355675"/>
            <a:ext cx="1117225" cy="1080950"/>
          </a:xfrm>
          <a:prstGeom prst="rect">
            <a:avLst/>
          </a:prstGeom>
          <a:noFill/>
          <a:ln>
            <a:noFill/>
          </a:ln>
        </p:spPr>
      </p:pic>
      <p:pic>
        <p:nvPicPr>
          <p:cNvPr id="298" name="Google Shape;298;p42"/>
          <p:cNvPicPr preferRelativeResize="0"/>
          <p:nvPr/>
        </p:nvPicPr>
        <p:blipFill>
          <a:blip r:embed="rId5">
            <a:alphaModFix/>
          </a:blip>
          <a:stretch>
            <a:fillRect/>
          </a:stretch>
        </p:blipFill>
        <p:spPr>
          <a:xfrm>
            <a:off x="5867550" y="2115275"/>
            <a:ext cx="3244150" cy="456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Modules</a:t>
            </a:r>
            <a:endParaRPr/>
          </a:p>
        </p:txBody>
      </p:sp>
      <p:sp>
        <p:nvSpPr>
          <p:cNvPr id="304" name="Google Shape;304;p43"/>
          <p:cNvSpPr txBox="1"/>
          <p:nvPr>
            <p:ph idx="1" type="body"/>
          </p:nvPr>
        </p:nvSpPr>
        <p:spPr>
          <a:xfrm>
            <a:off x="311700" y="1152475"/>
            <a:ext cx="8080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t>Nops</a:t>
            </a:r>
            <a:r>
              <a:rPr lang="en"/>
              <a:t>:</a:t>
            </a:r>
            <a:endParaRPr/>
          </a:p>
          <a:p>
            <a:pPr indent="-342900" lvl="0" marL="457200" rtl="0" algn="l">
              <a:spcBef>
                <a:spcPts val="1200"/>
              </a:spcBef>
              <a:spcAft>
                <a:spcPts val="0"/>
              </a:spcAft>
              <a:buSzPts val="1800"/>
              <a:buChar char="-"/>
            </a:pPr>
            <a:r>
              <a:rPr lang="en"/>
              <a:t>Basically an instruction that does nothing for 1 cycle</a:t>
            </a:r>
            <a:endParaRPr/>
          </a:p>
          <a:p>
            <a:pPr indent="-342900" lvl="0" marL="457200" rtl="0" algn="l">
              <a:spcBef>
                <a:spcPts val="0"/>
              </a:spcBef>
              <a:spcAft>
                <a:spcPts val="0"/>
              </a:spcAft>
              <a:buSzPts val="1800"/>
              <a:buChar char="-"/>
            </a:pPr>
            <a:r>
              <a:rPr lang="en"/>
              <a:t>Useful for padding payload for consistent size</a:t>
            </a:r>
            <a:endParaRPr/>
          </a:p>
          <a:p>
            <a:pPr indent="-342900" lvl="0" marL="457200" rtl="0" algn="l">
              <a:spcBef>
                <a:spcPts val="0"/>
              </a:spcBef>
              <a:spcAft>
                <a:spcPts val="0"/>
              </a:spcAft>
              <a:buSzPts val="1800"/>
              <a:buChar char="-"/>
            </a:pPr>
            <a:r>
              <a:rPr lang="en"/>
              <a:t>Can be used to try and aim to run the payload in a specific part of memory if it is required</a:t>
            </a:r>
            <a:endParaRPr/>
          </a:p>
        </p:txBody>
      </p:sp>
      <p:pic>
        <p:nvPicPr>
          <p:cNvPr id="305" name="Google Shape;305;p43"/>
          <p:cNvPicPr preferRelativeResize="0"/>
          <p:nvPr/>
        </p:nvPicPr>
        <p:blipFill>
          <a:blip r:embed="rId3">
            <a:alphaModFix/>
          </a:blip>
          <a:stretch>
            <a:fillRect/>
          </a:stretch>
        </p:blipFill>
        <p:spPr>
          <a:xfrm>
            <a:off x="829024" y="3104299"/>
            <a:ext cx="6440075" cy="1359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msfconsole</a:t>
            </a:r>
            <a:endParaRPr/>
          </a:p>
        </p:txBody>
      </p:sp>
      <p:sp>
        <p:nvSpPr>
          <p:cNvPr id="311" name="Google Shape;311;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standard CLI for working with the Metasploit framework</a:t>
            </a:r>
            <a:endParaRPr/>
          </a:p>
          <a:p>
            <a:pPr indent="-342900" lvl="0" marL="457200" rtl="0" algn="l">
              <a:spcBef>
                <a:spcPts val="0"/>
              </a:spcBef>
              <a:spcAft>
                <a:spcPts val="0"/>
              </a:spcAft>
              <a:buSzPts val="1800"/>
              <a:buChar char="●"/>
            </a:pPr>
            <a:r>
              <a:rPr lang="en"/>
              <a:t>Provides quick access to the msf database (previously connected hosts, </a:t>
            </a:r>
            <a:r>
              <a:rPr lang="en"/>
              <a:t>discovered services, </a:t>
            </a:r>
            <a:r>
              <a:rPr lang="en"/>
              <a:t>vulnerabilities, variables…)</a:t>
            </a:r>
            <a:endParaRPr/>
          </a:p>
          <a:p>
            <a:pPr indent="-342900" lvl="0" marL="457200" rtl="0" algn="l">
              <a:spcBef>
                <a:spcPts val="0"/>
              </a:spcBef>
              <a:spcAft>
                <a:spcPts val="0"/>
              </a:spcAft>
              <a:buSzPts val="1800"/>
              <a:buChar char="●"/>
            </a:pPr>
            <a:r>
              <a:rPr lang="en"/>
              <a:t>Standard terminal commands still work</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msfdb </a:t>
            </a:r>
            <a:endParaRPr/>
          </a:p>
        </p:txBody>
      </p:sp>
      <p:sp>
        <p:nvSpPr>
          <p:cNvPr id="317" name="Google Shape;317;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Metasploit uses “workspaces” to organize target data gathered in a session(s)</a:t>
            </a:r>
            <a:endParaRPr/>
          </a:p>
          <a:p>
            <a:pPr indent="-342900" lvl="0" marL="457200" rtl="0" algn="l">
              <a:spcBef>
                <a:spcPts val="0"/>
              </a:spcBef>
              <a:spcAft>
                <a:spcPts val="0"/>
              </a:spcAft>
              <a:buSzPts val="1800"/>
              <a:buChar char="●"/>
            </a:pPr>
            <a:r>
              <a:rPr lang="en"/>
              <a:t>Must have postgres service running:</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Database must be initialized the first time it’s used:</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18" name="Google Shape;318;p45"/>
          <p:cNvPicPr preferRelativeResize="0"/>
          <p:nvPr/>
        </p:nvPicPr>
        <p:blipFill>
          <a:blip r:embed="rId3">
            <a:alphaModFix/>
          </a:blip>
          <a:stretch>
            <a:fillRect/>
          </a:stretch>
        </p:blipFill>
        <p:spPr>
          <a:xfrm>
            <a:off x="628200" y="1899200"/>
            <a:ext cx="7887599" cy="486502"/>
          </a:xfrm>
          <a:prstGeom prst="rect">
            <a:avLst/>
          </a:prstGeom>
          <a:noFill/>
          <a:ln>
            <a:noFill/>
          </a:ln>
        </p:spPr>
      </p:pic>
      <p:pic>
        <p:nvPicPr>
          <p:cNvPr id="319" name="Google Shape;319;p45"/>
          <p:cNvPicPr preferRelativeResize="0"/>
          <p:nvPr/>
        </p:nvPicPr>
        <p:blipFill rotWithShape="1">
          <a:blip r:embed="rId4">
            <a:alphaModFix/>
          </a:blip>
          <a:srcRect b="73343" l="0" r="0" t="5194"/>
          <a:stretch/>
        </p:blipFill>
        <p:spPr>
          <a:xfrm>
            <a:off x="628200" y="2966850"/>
            <a:ext cx="7887599" cy="3643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msfconsole commands</a:t>
            </a:r>
            <a:endParaRPr/>
          </a:p>
        </p:txBody>
      </p:sp>
      <p:sp>
        <p:nvSpPr>
          <p:cNvPr id="325" name="Google Shape;325;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db_nmap: automatically adds scanned hosts and discovered services on them to the msf database</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services: displays information gathered from all db_nmap scans in the current workspace</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26" name="Google Shape;326;p46"/>
          <p:cNvPicPr preferRelativeResize="0"/>
          <p:nvPr/>
        </p:nvPicPr>
        <p:blipFill rotWithShape="1">
          <a:blip r:embed="rId3">
            <a:alphaModFix/>
          </a:blip>
          <a:srcRect b="76249" l="0" r="0" t="0"/>
          <a:stretch/>
        </p:blipFill>
        <p:spPr>
          <a:xfrm>
            <a:off x="377763" y="1968325"/>
            <a:ext cx="8388475" cy="3344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msfconsole commands</a:t>
            </a:r>
            <a:endParaRPr/>
          </a:p>
        </p:txBody>
      </p:sp>
      <p:sp>
        <p:nvSpPr>
          <p:cNvPr id="332" name="Google Shape;332;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search: can search through module types, names, keywords, CVE/ other identifiers for vulnerabilities</a:t>
            </a:r>
            <a:endParaRPr/>
          </a:p>
        </p:txBody>
      </p:sp>
      <p:pic>
        <p:nvPicPr>
          <p:cNvPr id="333" name="Google Shape;333;p47"/>
          <p:cNvPicPr preferRelativeResize="0"/>
          <p:nvPr/>
        </p:nvPicPr>
        <p:blipFill>
          <a:blip r:embed="rId3">
            <a:alphaModFix/>
          </a:blip>
          <a:stretch>
            <a:fillRect/>
          </a:stretch>
        </p:blipFill>
        <p:spPr>
          <a:xfrm>
            <a:off x="490538" y="1885950"/>
            <a:ext cx="8162925" cy="1371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msfconsole commands</a:t>
            </a:r>
            <a:endParaRPr/>
          </a:p>
        </p:txBody>
      </p:sp>
      <p:sp>
        <p:nvSpPr>
          <p:cNvPr id="339" name="Google Shape;339;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use: load a module</a:t>
            </a:r>
            <a:endParaRPr/>
          </a:p>
        </p:txBody>
      </p:sp>
      <p:pic>
        <p:nvPicPr>
          <p:cNvPr id="340" name="Google Shape;340;p48"/>
          <p:cNvPicPr preferRelativeResize="0"/>
          <p:nvPr/>
        </p:nvPicPr>
        <p:blipFill>
          <a:blip r:embed="rId3">
            <a:alphaModFix/>
          </a:blip>
          <a:stretch>
            <a:fillRect/>
          </a:stretch>
        </p:blipFill>
        <p:spPr>
          <a:xfrm>
            <a:off x="1031125" y="1728825"/>
            <a:ext cx="7081751" cy="4268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msfconsole commands</a:t>
            </a:r>
            <a:endParaRPr/>
          </a:p>
        </p:txBody>
      </p:sp>
      <p:sp>
        <p:nvSpPr>
          <p:cNvPr id="346" name="Google Shape;346;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a:t>
            </a:r>
            <a:r>
              <a:rPr lang="en"/>
              <a:t>how</a:t>
            </a:r>
            <a:endParaRPr/>
          </a:p>
          <a:p>
            <a:pPr indent="0" lvl="0" marL="0" rtl="0" algn="l">
              <a:spcBef>
                <a:spcPts val="1200"/>
              </a:spcBef>
              <a:spcAft>
                <a:spcPts val="0"/>
              </a:spcAft>
              <a:buNone/>
            </a:pPr>
            <a:r>
              <a:t/>
            </a:r>
            <a:endParaRPr/>
          </a:p>
          <a:p>
            <a:pPr indent="0" lvl="0" marL="457200" rtl="0" algn="l">
              <a:spcBef>
                <a:spcPts val="1200"/>
              </a:spcBef>
              <a:spcAft>
                <a:spcPts val="0"/>
              </a:spcAft>
              <a:buNone/>
            </a:pPr>
            <a:r>
              <a:t/>
            </a:r>
            <a:endParaRPr/>
          </a:p>
          <a:p>
            <a:pPr indent="0" lvl="0" marL="0" rtl="0" algn="l">
              <a:spcBef>
                <a:spcPts val="1200"/>
              </a:spcBef>
              <a:spcAft>
                <a:spcPts val="0"/>
              </a:spcAft>
              <a:buNone/>
            </a:pPr>
            <a:r>
              <a:rPr lang="en"/>
              <a:t>Most common:</a:t>
            </a:r>
            <a:endParaRPr/>
          </a:p>
          <a:p>
            <a:pPr indent="-342900" lvl="0" marL="457200" rtl="0" algn="l">
              <a:spcBef>
                <a:spcPts val="1200"/>
              </a:spcBef>
              <a:spcAft>
                <a:spcPts val="0"/>
              </a:spcAft>
              <a:buSzPts val="1800"/>
              <a:buChar char="●"/>
            </a:pPr>
            <a:r>
              <a:rPr lang="en"/>
              <a:t>options</a:t>
            </a:r>
            <a:endParaRPr/>
          </a:p>
          <a:p>
            <a:pPr indent="-342900" lvl="0" marL="457200" rtl="0" algn="l">
              <a:spcBef>
                <a:spcPts val="0"/>
              </a:spcBef>
              <a:spcAft>
                <a:spcPts val="0"/>
              </a:spcAft>
              <a:buSzPts val="1800"/>
              <a:buChar char="●"/>
            </a:pPr>
            <a:r>
              <a:rPr lang="en"/>
              <a:t>info</a:t>
            </a:r>
            <a:endParaRPr/>
          </a:p>
          <a:p>
            <a:pPr indent="-342900" lvl="0" marL="457200" rtl="0" algn="l">
              <a:spcBef>
                <a:spcPts val="0"/>
              </a:spcBef>
              <a:spcAft>
                <a:spcPts val="0"/>
              </a:spcAft>
              <a:buSzPts val="1800"/>
              <a:buChar char="●"/>
            </a:pPr>
            <a:r>
              <a:rPr lang="en"/>
              <a:t>payloads</a:t>
            </a:r>
            <a:endParaRPr/>
          </a:p>
        </p:txBody>
      </p:sp>
      <p:pic>
        <p:nvPicPr>
          <p:cNvPr id="347" name="Google Shape;347;p49"/>
          <p:cNvPicPr preferRelativeResize="0"/>
          <p:nvPr/>
        </p:nvPicPr>
        <p:blipFill>
          <a:blip r:embed="rId3">
            <a:alphaModFix/>
          </a:blip>
          <a:stretch>
            <a:fillRect/>
          </a:stretch>
        </p:blipFill>
        <p:spPr>
          <a:xfrm>
            <a:off x="557213" y="1585100"/>
            <a:ext cx="8029575" cy="781050"/>
          </a:xfrm>
          <a:prstGeom prst="rect">
            <a:avLst/>
          </a:prstGeom>
          <a:noFill/>
          <a:ln>
            <a:noFill/>
          </a:ln>
        </p:spPr>
      </p:pic>
      <p:sp>
        <p:nvSpPr>
          <p:cNvPr id="348" name="Google Shape;348;p49"/>
          <p:cNvSpPr/>
          <p:nvPr/>
        </p:nvSpPr>
        <p:spPr>
          <a:xfrm>
            <a:off x="6668525" y="1946717"/>
            <a:ext cx="649925" cy="317075"/>
          </a:xfrm>
          <a:custGeom>
            <a:rect b="b" l="l" r="r" t="t"/>
            <a:pathLst>
              <a:path extrusionOk="0" h="12683" w="25997">
                <a:moveTo>
                  <a:pt x="0" y="10028"/>
                </a:moveTo>
                <a:cubicBezTo>
                  <a:pt x="8211" y="12767"/>
                  <a:pt x="28167" y="15300"/>
                  <a:pt x="25787" y="6978"/>
                </a:cubicBezTo>
                <a:cubicBezTo>
                  <a:pt x="23530" y="-915"/>
                  <a:pt x="7191" y="-2154"/>
                  <a:pt x="1386" y="3651"/>
                </a:cubicBezTo>
                <a:cubicBezTo>
                  <a:pt x="-260" y="5297"/>
                  <a:pt x="555" y="8256"/>
                  <a:pt x="555" y="10583"/>
                </a:cubicBezTo>
              </a:path>
            </a:pathLst>
          </a:custGeom>
          <a:noFill/>
          <a:ln cap="flat" cmpd="sng" w="9525">
            <a:solidFill>
              <a:srgbClr val="FF0000"/>
            </a:solidFill>
            <a:prstDash val="solid"/>
            <a:round/>
            <a:headEnd len="med" w="med" type="none"/>
            <a:tailEnd len="med" w="med" type="none"/>
          </a:ln>
        </p:spPr>
      </p:sp>
      <p:sp>
        <p:nvSpPr>
          <p:cNvPr id="349" name="Google Shape;349;p49"/>
          <p:cNvSpPr/>
          <p:nvPr/>
        </p:nvSpPr>
        <p:spPr>
          <a:xfrm>
            <a:off x="1451509" y="2155825"/>
            <a:ext cx="395350" cy="244900"/>
          </a:xfrm>
          <a:custGeom>
            <a:rect b="b" l="l" r="r" t="t"/>
            <a:pathLst>
              <a:path extrusionOk="0" h="9796" w="15814">
                <a:moveTo>
                  <a:pt x="7932" y="0"/>
                </a:moveTo>
                <a:cubicBezTo>
                  <a:pt x="4951" y="0"/>
                  <a:pt x="-940" y="1670"/>
                  <a:pt x="168" y="4437"/>
                </a:cubicBezTo>
                <a:cubicBezTo>
                  <a:pt x="1976" y="8953"/>
                  <a:pt x="11196" y="11779"/>
                  <a:pt x="14309" y="8041"/>
                </a:cubicBezTo>
                <a:cubicBezTo>
                  <a:pt x="15505" y="6605"/>
                  <a:pt x="16463" y="3818"/>
                  <a:pt x="15141" y="2496"/>
                </a:cubicBezTo>
                <a:cubicBezTo>
                  <a:pt x="13255" y="610"/>
                  <a:pt x="9966" y="-91"/>
                  <a:pt x="7378" y="555"/>
                </a:cubicBezTo>
              </a:path>
            </a:pathLst>
          </a:custGeom>
          <a:noFill/>
          <a:ln cap="flat" cmpd="sng" w="9525">
            <a:solidFill>
              <a:srgbClr val="FF0000"/>
            </a:solidFill>
            <a:prstDash val="solid"/>
            <a:round/>
            <a:headEnd len="med" w="med" type="none"/>
            <a:tailEnd len="med" w="med" type="none"/>
          </a:ln>
        </p:spPr>
      </p:sp>
      <p:sp>
        <p:nvSpPr>
          <p:cNvPr id="350" name="Google Shape;350;p49"/>
          <p:cNvSpPr/>
          <p:nvPr/>
        </p:nvSpPr>
        <p:spPr>
          <a:xfrm>
            <a:off x="1944008" y="2155825"/>
            <a:ext cx="585750" cy="289625"/>
          </a:xfrm>
          <a:custGeom>
            <a:rect b="b" l="l" r="r" t="t"/>
            <a:pathLst>
              <a:path extrusionOk="0" h="11585" w="23430">
                <a:moveTo>
                  <a:pt x="9860" y="0"/>
                </a:moveTo>
                <a:cubicBezTo>
                  <a:pt x="6066" y="0"/>
                  <a:pt x="-1939" y="3415"/>
                  <a:pt x="432" y="6378"/>
                </a:cubicBezTo>
                <a:cubicBezTo>
                  <a:pt x="5168" y="12298"/>
                  <a:pt x="20357" y="13972"/>
                  <a:pt x="23169" y="6932"/>
                </a:cubicBezTo>
                <a:cubicBezTo>
                  <a:pt x="24917" y="2555"/>
                  <a:pt x="15405" y="278"/>
                  <a:pt x="10692" y="278"/>
                </a:cubicBezTo>
              </a:path>
            </a:pathLst>
          </a:custGeom>
          <a:noFill/>
          <a:ln cap="flat" cmpd="sng" w="9525">
            <a:solidFill>
              <a:srgbClr val="FF0000"/>
            </a:solidFill>
            <a:prstDash val="solid"/>
            <a:round/>
            <a:headEnd len="med" w="med" type="none"/>
            <a:tailEnd len="med" w="med" type="none"/>
          </a:ln>
        </p:spPr>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msfconsole commands</a:t>
            </a:r>
            <a:endParaRPr/>
          </a:p>
        </p:txBody>
      </p:sp>
      <p:sp>
        <p:nvSpPr>
          <p:cNvPr id="356" name="Google Shape;356;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show options</a:t>
            </a:r>
            <a:endParaRPr/>
          </a:p>
          <a:p>
            <a:pPr indent="-342900" lvl="0" marL="457200" rtl="0" algn="l">
              <a:spcBef>
                <a:spcPts val="1200"/>
              </a:spcBef>
              <a:spcAft>
                <a:spcPts val="0"/>
              </a:spcAft>
              <a:buSzPts val="1800"/>
              <a:buChar char="●"/>
            </a:pPr>
            <a:r>
              <a:rPr lang="en"/>
              <a:t>display all of the loaded module’s configuration options</a:t>
            </a:r>
            <a:endParaRPr/>
          </a:p>
          <a:p>
            <a:pPr indent="-342900" lvl="0" marL="457200" rtl="0" algn="l">
              <a:spcBef>
                <a:spcPts val="0"/>
              </a:spcBef>
              <a:spcAft>
                <a:spcPts val="0"/>
              </a:spcAft>
              <a:buSzPts val="1800"/>
              <a:buChar char="●"/>
            </a:pPr>
            <a:r>
              <a:rPr lang="en"/>
              <a:t>Most common setting is RHOSTS, which are the target(s) IP(s)</a:t>
            </a:r>
            <a:endParaRPr/>
          </a:p>
          <a:p>
            <a:pPr indent="0" lvl="0" marL="457200" rtl="0" algn="l">
              <a:spcBef>
                <a:spcPts val="1200"/>
              </a:spcBef>
              <a:spcAft>
                <a:spcPts val="1200"/>
              </a:spcAft>
              <a:buNone/>
            </a:pPr>
            <a:r>
              <a:t/>
            </a:r>
            <a:endParaRPr/>
          </a:p>
        </p:txBody>
      </p:sp>
      <p:pic>
        <p:nvPicPr>
          <p:cNvPr id="357" name="Google Shape;357;p50"/>
          <p:cNvPicPr preferRelativeResize="0"/>
          <p:nvPr/>
        </p:nvPicPr>
        <p:blipFill>
          <a:blip r:embed="rId3">
            <a:alphaModFix/>
          </a:blip>
          <a:stretch>
            <a:fillRect/>
          </a:stretch>
        </p:blipFill>
        <p:spPr>
          <a:xfrm>
            <a:off x="609600" y="2376988"/>
            <a:ext cx="7924800" cy="19145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msfconsole commands</a:t>
            </a:r>
            <a:endParaRPr/>
          </a:p>
        </p:txBody>
      </p:sp>
      <p:sp>
        <p:nvSpPr>
          <p:cNvPr id="363" name="Google Shape;363;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show options</a:t>
            </a:r>
            <a:endParaRPr/>
          </a:p>
          <a:p>
            <a:pPr indent="-342900" lvl="0" marL="457200" rtl="0" algn="l">
              <a:spcBef>
                <a:spcPts val="1200"/>
              </a:spcBef>
              <a:spcAft>
                <a:spcPts val="0"/>
              </a:spcAft>
              <a:buSzPts val="1800"/>
              <a:buChar char="●"/>
            </a:pPr>
            <a:r>
              <a:rPr lang="en"/>
              <a:t>display all of the loaded module’s configuration options</a:t>
            </a:r>
            <a:endParaRPr/>
          </a:p>
          <a:p>
            <a:pPr indent="-342900" lvl="0" marL="457200" rtl="0" algn="l">
              <a:spcBef>
                <a:spcPts val="0"/>
              </a:spcBef>
              <a:spcAft>
                <a:spcPts val="0"/>
              </a:spcAft>
              <a:buSzPts val="1800"/>
              <a:buChar char="●"/>
            </a:pPr>
            <a:r>
              <a:rPr lang="en"/>
              <a:t>Most common setting is RHOSTS, which are the target(s) IP(s)</a:t>
            </a:r>
            <a:endParaRPr/>
          </a:p>
          <a:p>
            <a:pPr indent="0" lvl="0" marL="457200" rtl="0" algn="l">
              <a:spcBef>
                <a:spcPts val="1200"/>
              </a:spcBef>
              <a:spcAft>
                <a:spcPts val="1200"/>
              </a:spcAft>
              <a:buNone/>
            </a:pPr>
            <a:r>
              <a:t/>
            </a:r>
            <a:endParaRPr/>
          </a:p>
        </p:txBody>
      </p:sp>
      <p:pic>
        <p:nvPicPr>
          <p:cNvPr id="364" name="Google Shape;364;p51"/>
          <p:cNvPicPr preferRelativeResize="0"/>
          <p:nvPr/>
        </p:nvPicPr>
        <p:blipFill>
          <a:blip r:embed="rId3">
            <a:alphaModFix/>
          </a:blip>
          <a:stretch>
            <a:fillRect/>
          </a:stretch>
        </p:blipFill>
        <p:spPr>
          <a:xfrm>
            <a:off x="609600" y="2376988"/>
            <a:ext cx="7924800" cy="1914525"/>
          </a:xfrm>
          <a:prstGeom prst="rect">
            <a:avLst/>
          </a:prstGeom>
          <a:noFill/>
          <a:ln>
            <a:noFill/>
          </a:ln>
        </p:spPr>
      </p:pic>
      <p:sp>
        <p:nvSpPr>
          <p:cNvPr id="365" name="Google Shape;365;p51"/>
          <p:cNvSpPr/>
          <p:nvPr/>
        </p:nvSpPr>
        <p:spPr>
          <a:xfrm>
            <a:off x="857250" y="3548308"/>
            <a:ext cx="2650100" cy="288200"/>
          </a:xfrm>
          <a:custGeom>
            <a:rect b="b" l="l" r="r" t="t"/>
            <a:pathLst>
              <a:path extrusionOk="0" h="11528" w="106004">
                <a:moveTo>
                  <a:pt x="38634" y="1698"/>
                </a:moveTo>
                <a:cubicBezTo>
                  <a:pt x="26987" y="1698"/>
                  <a:pt x="15185" y="-776"/>
                  <a:pt x="3697" y="1143"/>
                </a:cubicBezTo>
                <a:cubicBezTo>
                  <a:pt x="2202" y="1393"/>
                  <a:pt x="-276" y="2445"/>
                  <a:pt x="92" y="3916"/>
                </a:cubicBezTo>
                <a:cubicBezTo>
                  <a:pt x="1297" y="8732"/>
                  <a:pt x="8787" y="9172"/>
                  <a:pt x="13679" y="10016"/>
                </a:cubicBezTo>
                <a:cubicBezTo>
                  <a:pt x="24618" y="11903"/>
                  <a:pt x="35851" y="11403"/>
                  <a:pt x="46952" y="11403"/>
                </a:cubicBezTo>
                <a:cubicBezTo>
                  <a:pt x="61279" y="11403"/>
                  <a:pt x="75639" y="11868"/>
                  <a:pt x="89930" y="10848"/>
                </a:cubicBezTo>
                <a:cubicBezTo>
                  <a:pt x="95341" y="10462"/>
                  <a:pt x="102479" y="11305"/>
                  <a:pt x="105735" y="6966"/>
                </a:cubicBezTo>
                <a:cubicBezTo>
                  <a:pt x="106580" y="5840"/>
                  <a:pt x="104973" y="4166"/>
                  <a:pt x="104072" y="3084"/>
                </a:cubicBezTo>
                <a:cubicBezTo>
                  <a:pt x="99680" y="-2189"/>
                  <a:pt x="90387" y="798"/>
                  <a:pt x="83553" y="1421"/>
                </a:cubicBezTo>
                <a:cubicBezTo>
                  <a:pt x="68456" y="2797"/>
                  <a:pt x="53238" y="1975"/>
                  <a:pt x="38079" y="1975"/>
                </a:cubicBezTo>
              </a:path>
            </a:pathLst>
          </a:custGeom>
          <a:noFill/>
          <a:ln cap="flat" cmpd="sng" w="9525">
            <a:solidFill>
              <a:srgbClr val="FF0000"/>
            </a:solidFill>
            <a:prstDash val="solid"/>
            <a:round/>
            <a:headEnd len="med" w="med" type="none"/>
            <a:tailEnd len="med" w="med" type="none"/>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broad field of </a:t>
            </a:r>
            <a:r>
              <a:rPr lang="en"/>
              <a:t>security</a:t>
            </a:r>
            <a:r>
              <a:rPr lang="en"/>
              <a:t> testing</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1200"/>
              </a:spcAft>
              <a:buNone/>
            </a:pPr>
            <a:r>
              <a:rPr lang="en"/>
              <a:t>P</a:t>
            </a:r>
            <a:r>
              <a:rPr lang="en"/>
              <a:t>entesting can be applied across many domains: physical security, social engineering, software, network security… And they all overlap</a:t>
            </a:r>
            <a:endParaRPr/>
          </a:p>
        </p:txBody>
      </p:sp>
      <p:pic>
        <p:nvPicPr>
          <p:cNvPr id="75" name="Google Shape;75;p16">
            <a:hlinkClick r:id="rId3"/>
          </p:cNvPr>
          <p:cNvPicPr preferRelativeResize="0"/>
          <p:nvPr/>
        </p:nvPicPr>
        <p:blipFill>
          <a:blip r:embed="rId4">
            <a:alphaModFix/>
          </a:blip>
          <a:stretch>
            <a:fillRect/>
          </a:stretch>
        </p:blipFill>
        <p:spPr>
          <a:xfrm>
            <a:off x="311700" y="1967425"/>
            <a:ext cx="2784950" cy="1566526"/>
          </a:xfrm>
          <a:prstGeom prst="rect">
            <a:avLst/>
          </a:prstGeom>
          <a:noFill/>
          <a:ln>
            <a:noFill/>
          </a:ln>
        </p:spPr>
      </p:pic>
      <p:pic>
        <p:nvPicPr>
          <p:cNvPr id="76" name="Google Shape;76;p16">
            <a:hlinkClick r:id="rId5"/>
          </p:cNvPr>
          <p:cNvPicPr preferRelativeResize="0"/>
          <p:nvPr/>
        </p:nvPicPr>
        <p:blipFill rotWithShape="1">
          <a:blip r:embed="rId6">
            <a:alphaModFix/>
          </a:blip>
          <a:srcRect b="2639" l="0" r="0" t="-2639"/>
          <a:stretch/>
        </p:blipFill>
        <p:spPr>
          <a:xfrm>
            <a:off x="1749524" y="3137813"/>
            <a:ext cx="2524625" cy="1836775"/>
          </a:xfrm>
          <a:prstGeom prst="rect">
            <a:avLst/>
          </a:prstGeom>
          <a:noFill/>
          <a:ln>
            <a:noFill/>
          </a:ln>
        </p:spPr>
      </p:pic>
      <p:pic>
        <p:nvPicPr>
          <p:cNvPr id="77" name="Google Shape;77;p16">
            <a:hlinkClick r:id="rId7"/>
          </p:cNvPr>
          <p:cNvPicPr preferRelativeResize="0"/>
          <p:nvPr/>
        </p:nvPicPr>
        <p:blipFill>
          <a:blip r:embed="rId8">
            <a:alphaModFix/>
          </a:blip>
          <a:stretch>
            <a:fillRect/>
          </a:stretch>
        </p:blipFill>
        <p:spPr>
          <a:xfrm>
            <a:off x="5133725" y="1868400"/>
            <a:ext cx="2646150" cy="1984575"/>
          </a:xfrm>
          <a:prstGeom prst="rect">
            <a:avLst/>
          </a:prstGeom>
          <a:noFill/>
          <a:ln>
            <a:noFill/>
          </a:ln>
        </p:spPr>
      </p:pic>
      <p:pic>
        <p:nvPicPr>
          <p:cNvPr id="78" name="Google Shape;78;p16">
            <a:hlinkClick r:id="rId9"/>
          </p:cNvPr>
          <p:cNvPicPr preferRelativeResize="0"/>
          <p:nvPr/>
        </p:nvPicPr>
        <p:blipFill>
          <a:blip r:embed="rId10">
            <a:alphaModFix/>
          </a:blip>
          <a:stretch>
            <a:fillRect/>
          </a:stretch>
        </p:blipFill>
        <p:spPr>
          <a:xfrm>
            <a:off x="5606448" y="3170285"/>
            <a:ext cx="3225850" cy="1804300"/>
          </a:xfrm>
          <a:prstGeom prst="rect">
            <a:avLst/>
          </a:prstGeom>
          <a:noFill/>
          <a:ln>
            <a:noFill/>
          </a:ln>
        </p:spPr>
      </p:pic>
      <p:sp>
        <p:nvSpPr>
          <p:cNvPr id="79" name="Google Shape;79;p16"/>
          <p:cNvSpPr txBox="1"/>
          <p:nvPr/>
        </p:nvSpPr>
        <p:spPr>
          <a:xfrm>
            <a:off x="5606450" y="4860275"/>
            <a:ext cx="4505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u="sng">
                <a:solidFill>
                  <a:srgbClr val="0B5394"/>
                </a:solidFill>
                <a:hlinkClick r:id="rId11">
                  <a:extLst>
                    <a:ext uri="{A12FA001-AC4F-418D-AE19-62706E023703}">
                      <ahyp:hlinkClr val="tx"/>
                    </a:ext>
                  </a:extLst>
                </a:hlinkClick>
              </a:rPr>
              <a:t>https://www.youtube.com/watch?v=rnmcRTnTNC8</a:t>
            </a:r>
            <a:endParaRPr i="1" sz="1000">
              <a:solidFill>
                <a:srgbClr val="0B5394"/>
              </a:solidFill>
            </a:endParaRPr>
          </a:p>
        </p:txBody>
      </p:sp>
      <p:sp>
        <p:nvSpPr>
          <p:cNvPr id="80" name="Google Shape;80;p16"/>
          <p:cNvSpPr txBox="1"/>
          <p:nvPr/>
        </p:nvSpPr>
        <p:spPr>
          <a:xfrm>
            <a:off x="1749513" y="4860275"/>
            <a:ext cx="4083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000" u="sng">
                <a:solidFill>
                  <a:srgbClr val="0B5394"/>
                </a:solidFill>
                <a:hlinkClick r:id="rId12">
                  <a:extLst>
                    <a:ext uri="{A12FA001-AC4F-418D-AE19-62706E023703}">
                      <ahyp:hlinkClr val="tx"/>
                    </a:ext>
                  </a:extLst>
                </a:hlinkClick>
              </a:rPr>
              <a:t>https://www.youtube.com/watch?v=pL9q2lOZ1Fw</a:t>
            </a:r>
            <a:endParaRPr baseline="-25000" i="1" sz="600" u="sng">
              <a:solidFill>
                <a:srgbClr val="0B5394"/>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msfconsole commands</a:t>
            </a:r>
            <a:endParaRPr/>
          </a:p>
        </p:txBody>
      </p:sp>
      <p:sp>
        <p:nvSpPr>
          <p:cNvPr id="371" name="Google Shape;371;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Set </a:t>
            </a:r>
            <a:endParaRPr/>
          </a:p>
          <a:p>
            <a:pPr indent="0" lvl="0" marL="0" rtl="0" algn="l">
              <a:spcBef>
                <a:spcPts val="1200"/>
              </a:spcBef>
              <a:spcAft>
                <a:spcPts val="1200"/>
              </a:spcAft>
              <a:buNone/>
            </a:pPr>
            <a:r>
              <a:t/>
            </a:r>
            <a:endParaRPr/>
          </a:p>
        </p:txBody>
      </p:sp>
      <p:pic>
        <p:nvPicPr>
          <p:cNvPr id="372" name="Google Shape;372;p52"/>
          <p:cNvPicPr preferRelativeResize="0"/>
          <p:nvPr/>
        </p:nvPicPr>
        <p:blipFill>
          <a:blip r:embed="rId3">
            <a:alphaModFix/>
          </a:blip>
          <a:stretch>
            <a:fillRect/>
          </a:stretch>
        </p:blipFill>
        <p:spPr>
          <a:xfrm>
            <a:off x="686150" y="1698975"/>
            <a:ext cx="7100549" cy="3944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msfconsole commands</a:t>
            </a:r>
            <a:endParaRPr/>
          </a:p>
        </p:txBody>
      </p:sp>
      <p:sp>
        <p:nvSpPr>
          <p:cNvPr id="378" name="Google Shape;378;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run / exploit</a:t>
            </a:r>
            <a:endParaRPr/>
          </a:p>
          <a:p>
            <a:pPr indent="-342900" lvl="0" marL="457200" rtl="0" algn="l">
              <a:spcBef>
                <a:spcPts val="1200"/>
              </a:spcBef>
              <a:spcAft>
                <a:spcPts val="0"/>
              </a:spcAft>
              <a:buSzPts val="1800"/>
              <a:buChar char="●"/>
            </a:pPr>
            <a:r>
              <a:rPr lang="en"/>
              <a:t> run the loaded module with current configuration settings</a:t>
            </a:r>
            <a:endParaRPr/>
          </a:p>
        </p:txBody>
      </p:sp>
      <p:pic>
        <p:nvPicPr>
          <p:cNvPr id="379" name="Google Shape;379;p53"/>
          <p:cNvPicPr preferRelativeResize="0"/>
          <p:nvPr/>
        </p:nvPicPr>
        <p:blipFill>
          <a:blip r:embed="rId3">
            <a:alphaModFix/>
          </a:blip>
          <a:stretch>
            <a:fillRect/>
          </a:stretch>
        </p:blipFill>
        <p:spPr>
          <a:xfrm>
            <a:off x="1690675" y="2176450"/>
            <a:ext cx="5762625" cy="7905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Msfconsole commands</a:t>
            </a:r>
            <a:endParaRPr/>
          </a:p>
        </p:txBody>
      </p:sp>
      <p:sp>
        <p:nvSpPr>
          <p:cNvPr id="385" name="Google Shape;385;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Database commands:</a:t>
            </a:r>
            <a:endParaRPr/>
          </a:p>
          <a:p>
            <a:pPr indent="-342900" lvl="0" marL="457200" rtl="0" algn="l">
              <a:spcBef>
                <a:spcPts val="1200"/>
              </a:spcBef>
              <a:spcAft>
                <a:spcPts val="0"/>
              </a:spcAft>
              <a:buSzPts val="1800"/>
              <a:buChar char="●"/>
            </a:pPr>
            <a:r>
              <a:rPr lang="en"/>
              <a:t>Hosts</a:t>
            </a:r>
            <a:endParaRPr/>
          </a:p>
          <a:p>
            <a:pPr indent="-342900" lvl="0" marL="457200" rtl="0" algn="l">
              <a:spcBef>
                <a:spcPts val="0"/>
              </a:spcBef>
              <a:spcAft>
                <a:spcPts val="0"/>
              </a:spcAft>
              <a:buSzPts val="1800"/>
              <a:buChar char="●"/>
            </a:pPr>
            <a:r>
              <a:rPr lang="en"/>
              <a:t>Services</a:t>
            </a:r>
            <a:endParaRPr/>
          </a:p>
          <a:p>
            <a:pPr indent="-342900" lvl="0" marL="457200" rtl="0" algn="l">
              <a:spcBef>
                <a:spcPts val="0"/>
              </a:spcBef>
              <a:spcAft>
                <a:spcPts val="0"/>
              </a:spcAft>
              <a:buSzPts val="1800"/>
              <a:buChar char="●"/>
            </a:pPr>
            <a:r>
              <a:rPr lang="en"/>
              <a:t>Vulns</a:t>
            </a:r>
            <a:endParaRPr/>
          </a:p>
          <a:p>
            <a:pPr indent="-342900" lvl="0" marL="457200" rtl="0" algn="l">
              <a:spcBef>
                <a:spcPts val="0"/>
              </a:spcBef>
              <a:spcAft>
                <a:spcPts val="0"/>
              </a:spcAft>
              <a:buSzPts val="1800"/>
              <a:buChar char="●"/>
            </a:pPr>
            <a:r>
              <a:rPr lang="en"/>
              <a:t>Loot </a:t>
            </a:r>
            <a:endParaRPr/>
          </a:p>
          <a:p>
            <a:pPr indent="-342900" lvl="0" marL="457200" rtl="0" algn="l">
              <a:spcBef>
                <a:spcPts val="0"/>
              </a:spcBef>
              <a:spcAft>
                <a:spcPts val="0"/>
              </a:spcAft>
              <a:buSzPts val="1800"/>
              <a:buChar char="●"/>
            </a:pPr>
            <a:r>
              <a:rPr lang="en"/>
              <a:t>Creds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Meterpreter</a:t>
            </a:r>
            <a:endParaRPr/>
          </a:p>
        </p:txBody>
      </p:sp>
      <p:sp>
        <p:nvSpPr>
          <p:cNvPr id="391" name="Google Shape;391;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Advanced reverse shell included in many payloads</a:t>
            </a:r>
            <a:endParaRPr/>
          </a:p>
          <a:p>
            <a:pPr indent="-342900" lvl="0" marL="457200" rtl="0" algn="l">
              <a:spcBef>
                <a:spcPts val="0"/>
              </a:spcBef>
              <a:spcAft>
                <a:spcPts val="0"/>
              </a:spcAft>
              <a:buSzPts val="1800"/>
              <a:buChar char="●"/>
            </a:pPr>
            <a:r>
              <a:rPr lang="en"/>
              <a:t>Runs in memory, attached to an existing process</a:t>
            </a:r>
            <a:endParaRPr/>
          </a:p>
          <a:p>
            <a:pPr indent="-342900" lvl="0" marL="457200" rtl="0" algn="l">
              <a:spcBef>
                <a:spcPts val="0"/>
              </a:spcBef>
              <a:spcAft>
                <a:spcPts val="0"/>
              </a:spcAft>
              <a:buSzPts val="1800"/>
              <a:buChar char="●"/>
            </a:pPr>
            <a:r>
              <a:rPr lang="en"/>
              <a:t>Many useful tools to help accomplish tasks on the target system, including scripts and msf post modules</a:t>
            </a:r>
            <a:endParaRPr/>
          </a:p>
          <a:p>
            <a:pPr indent="-342900" lvl="0" marL="457200" rtl="0" algn="l">
              <a:spcBef>
                <a:spcPts val="0"/>
              </a:spcBef>
              <a:spcAft>
                <a:spcPts val="0"/>
              </a:spcAft>
              <a:buSzPts val="1800"/>
              <a:buChar char="●"/>
            </a:pPr>
            <a:r>
              <a:rPr lang="en"/>
              <a:t>A common goal post-exploit is to upgrade a regular shell to meterpreter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56" title="csc427demo metasploit">
            <a:hlinkClick r:id="rId3"/>
          </p:cNvPr>
          <p:cNvPicPr preferRelativeResize="0"/>
          <p:nvPr/>
        </p:nvPicPr>
        <p:blipFill>
          <a:blip r:embed="rId4">
            <a:alphaModFix/>
          </a:blip>
          <a:stretch>
            <a:fillRect/>
          </a:stretch>
        </p:blipFill>
        <p:spPr>
          <a:xfrm>
            <a:off x="1548350" y="0"/>
            <a:ext cx="6047300" cy="4535475"/>
          </a:xfrm>
          <a:prstGeom prst="rect">
            <a:avLst/>
          </a:prstGeom>
          <a:noFill/>
          <a:ln>
            <a:noFill/>
          </a:ln>
        </p:spPr>
      </p:pic>
      <p:sp>
        <p:nvSpPr>
          <p:cNvPr id="397" name="Google Shape;397;p56"/>
          <p:cNvSpPr txBox="1"/>
          <p:nvPr>
            <p:ph type="title"/>
          </p:nvPr>
        </p:nvSpPr>
        <p:spPr>
          <a:xfrm>
            <a:off x="449150" y="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Demo</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Metasploit stats</a:t>
            </a:r>
            <a:endParaRPr/>
          </a:p>
        </p:txBody>
      </p:sp>
      <p:sp>
        <p:nvSpPr>
          <p:cNvPr id="403" name="Google Shape;403;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Contains over 2000+ exploits for 25+ platforms</a:t>
            </a:r>
            <a:endParaRPr/>
          </a:p>
          <a:p>
            <a:pPr indent="-317500" lvl="1" marL="914400" rtl="0" algn="l">
              <a:spcBef>
                <a:spcPts val="0"/>
              </a:spcBef>
              <a:spcAft>
                <a:spcPts val="0"/>
              </a:spcAft>
              <a:buSzPts val="1400"/>
              <a:buChar char="-"/>
            </a:pPr>
            <a:r>
              <a:rPr lang="en"/>
              <a:t>AIX, Android, BSD, BSDi, Cisco, Firefox, FreeBSD, HP-UX, Irix, Java, JavaScript, Linux, mainframe, multiplatorm, NetBSD, NetWare, nodejs, OpenBSD, macOS, PHP, Python, R, Ruby, Solaris, Unix, and Windows</a:t>
            </a:r>
            <a:endParaRPr/>
          </a:p>
          <a:p>
            <a:pPr indent="-342900" lvl="0" marL="457200" rtl="0" algn="l">
              <a:spcBef>
                <a:spcPts val="0"/>
              </a:spcBef>
              <a:spcAft>
                <a:spcPts val="0"/>
              </a:spcAft>
              <a:buSzPts val="1800"/>
              <a:buChar char="-"/>
            </a:pPr>
            <a:r>
              <a:rPr lang="en"/>
              <a:t>hundreds of payloads</a:t>
            </a:r>
            <a:endParaRPr/>
          </a:p>
        </p:txBody>
      </p:sp>
      <p:pic>
        <p:nvPicPr>
          <p:cNvPr id="404" name="Google Shape;404;p57"/>
          <p:cNvPicPr preferRelativeResize="0"/>
          <p:nvPr/>
        </p:nvPicPr>
        <p:blipFill rotWithShape="1">
          <a:blip r:embed="rId3">
            <a:alphaModFix/>
          </a:blip>
          <a:srcRect b="29367" l="0" r="0" t="12026"/>
          <a:stretch/>
        </p:blipFill>
        <p:spPr>
          <a:xfrm>
            <a:off x="1021125" y="3110699"/>
            <a:ext cx="7029450" cy="7089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58"/>
          <p:cNvPicPr preferRelativeResize="0"/>
          <p:nvPr/>
        </p:nvPicPr>
        <p:blipFill rotWithShape="1">
          <a:blip r:embed="rId3">
            <a:alphaModFix/>
          </a:blip>
          <a:srcRect b="5767" l="0" r="1185" t="0"/>
          <a:stretch/>
        </p:blipFill>
        <p:spPr>
          <a:xfrm>
            <a:off x="1526775" y="1482475"/>
            <a:ext cx="5647050" cy="2692700"/>
          </a:xfrm>
          <a:prstGeom prst="rect">
            <a:avLst/>
          </a:prstGeom>
          <a:noFill/>
          <a:ln>
            <a:noFill/>
          </a:ln>
        </p:spPr>
      </p:pic>
      <p:sp>
        <p:nvSpPr>
          <p:cNvPr id="410" name="Google Shape;410;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Metasploit usage stats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Metasploit usage stats</a:t>
            </a:r>
            <a:endParaRPr/>
          </a:p>
        </p:txBody>
      </p:sp>
      <p:pic>
        <p:nvPicPr>
          <p:cNvPr id="416" name="Google Shape;416;p59"/>
          <p:cNvPicPr preferRelativeResize="0"/>
          <p:nvPr/>
        </p:nvPicPr>
        <p:blipFill rotWithShape="1">
          <a:blip r:embed="rId3">
            <a:alphaModFix/>
          </a:blip>
          <a:srcRect b="5767" l="0" r="1009" t="0"/>
          <a:stretch/>
        </p:blipFill>
        <p:spPr>
          <a:xfrm>
            <a:off x="1610075" y="1315900"/>
            <a:ext cx="5657449" cy="26927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Overview of steps</a:t>
            </a:r>
            <a:endParaRPr/>
          </a:p>
        </p:txBody>
      </p:sp>
      <p:sp>
        <p:nvSpPr>
          <p:cNvPr id="422" name="Google Shape;422;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 Recon and Scan target for vulnerabilities to exploit</a:t>
            </a:r>
            <a:endParaRPr/>
          </a:p>
          <a:p>
            <a:pPr indent="0" lvl="0" marL="0" rtl="0" algn="l">
              <a:spcBef>
                <a:spcPts val="1200"/>
              </a:spcBef>
              <a:spcAft>
                <a:spcPts val="0"/>
              </a:spcAft>
              <a:buNone/>
            </a:pPr>
            <a:r>
              <a:rPr lang="en"/>
              <a:t>ii) Choose an appropriate exploit based off of step i)</a:t>
            </a:r>
            <a:endParaRPr/>
          </a:p>
          <a:p>
            <a:pPr indent="0" lvl="0" marL="0" rtl="0" algn="l">
              <a:spcBef>
                <a:spcPts val="1200"/>
              </a:spcBef>
              <a:spcAft>
                <a:spcPts val="0"/>
              </a:spcAft>
              <a:buNone/>
            </a:pPr>
            <a:r>
              <a:rPr lang="en"/>
              <a:t>iii) Choose an appropriate payload that accomplishes what you want to accomplish</a:t>
            </a:r>
            <a:endParaRPr/>
          </a:p>
          <a:p>
            <a:pPr indent="0" lvl="0" marL="0" rtl="0" algn="l">
              <a:spcBef>
                <a:spcPts val="1200"/>
              </a:spcBef>
              <a:spcAft>
                <a:spcPts val="0"/>
              </a:spcAft>
              <a:buNone/>
            </a:pPr>
            <a:r>
              <a:rPr lang="en"/>
              <a:t>iv) Optionally encode the payload </a:t>
            </a:r>
            <a:endParaRPr/>
          </a:p>
          <a:p>
            <a:pPr indent="0" lvl="0" marL="0" rtl="0" algn="l">
              <a:spcBef>
                <a:spcPts val="1200"/>
              </a:spcBef>
              <a:spcAft>
                <a:spcPts val="1200"/>
              </a:spcAft>
              <a:buNone/>
            </a:pPr>
            <a:r>
              <a:rPr lang="en"/>
              <a:t>v) Run the exploit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 does pentesting?</a:t>
            </a:r>
            <a:endParaRPr/>
          </a:p>
        </p:txBody>
      </p:sp>
      <p:sp>
        <p:nvSpPr>
          <p:cNvPr id="428" name="Google Shape;428;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Professionals who provide testing as a service to companies, governments and organizations</a:t>
            </a:r>
            <a:endParaRPr/>
          </a:p>
          <a:p>
            <a:pPr indent="-342900" lvl="0" marL="457200" rtl="0" algn="l">
              <a:spcBef>
                <a:spcPts val="0"/>
              </a:spcBef>
              <a:spcAft>
                <a:spcPts val="0"/>
              </a:spcAft>
              <a:buSzPts val="1800"/>
              <a:buChar char="●"/>
            </a:pPr>
            <a:r>
              <a:rPr lang="en"/>
              <a:t>Training to get certified:</a:t>
            </a:r>
            <a:endParaRPr b="1" sz="1100">
              <a:solidFill>
                <a:schemeClr val="dk1"/>
              </a:solidFill>
            </a:endParaRPr>
          </a:p>
          <a:p>
            <a:pPr indent="-298450" lvl="0" marL="457200" rtl="0" algn="l">
              <a:spcBef>
                <a:spcPts val="0"/>
              </a:spcBef>
              <a:spcAft>
                <a:spcPts val="0"/>
              </a:spcAft>
              <a:buClr>
                <a:schemeClr val="dk1"/>
              </a:buClr>
              <a:buSzPts val="1100"/>
              <a:buAutoNum type="arabicPeriod"/>
            </a:pPr>
            <a:r>
              <a:rPr lang="en" sz="1100" u="sng">
                <a:solidFill>
                  <a:schemeClr val="hlink"/>
                </a:solidFill>
                <a:hlinkClick r:id="rId3"/>
              </a:rPr>
              <a:t>OSWE</a:t>
            </a:r>
            <a:r>
              <a:rPr lang="en" sz="1100" u="sng">
                <a:solidFill>
                  <a:schemeClr val="hlink"/>
                </a:solidFill>
              </a:rPr>
              <a:t> </a:t>
            </a:r>
            <a:r>
              <a:rPr lang="en" sz="1100">
                <a:solidFill>
                  <a:schemeClr val="dk1"/>
                </a:solidFill>
              </a:rPr>
              <a:t>(Offensive Security Web Expert)</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u="sng">
                <a:solidFill>
                  <a:schemeClr val="hlink"/>
                </a:solidFill>
                <a:hlinkClick r:id="rId4"/>
              </a:rPr>
              <a:t>GWAPT</a:t>
            </a:r>
            <a:r>
              <a:rPr lang="en" sz="1100">
                <a:solidFill>
                  <a:schemeClr val="dk1"/>
                </a:solidFill>
              </a:rPr>
              <a:t> (GIAC Web Application Penetration Tester)</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u="sng">
                <a:solidFill>
                  <a:schemeClr val="hlink"/>
                </a:solidFill>
                <a:hlinkClick r:id="rId5"/>
              </a:rPr>
              <a:t>CWAPT</a:t>
            </a:r>
            <a:r>
              <a:rPr lang="en" sz="1100">
                <a:solidFill>
                  <a:schemeClr val="dk1"/>
                </a:solidFill>
              </a:rPr>
              <a:t> (Certified Web App Penetration Tester)</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u="sng">
                <a:solidFill>
                  <a:schemeClr val="hlink"/>
                </a:solidFill>
                <a:hlinkClick r:id="rId6"/>
              </a:rPr>
              <a:t>eWPT</a:t>
            </a:r>
            <a:r>
              <a:rPr lang="en" sz="1100">
                <a:solidFill>
                  <a:schemeClr val="dk1"/>
                </a:solidFill>
              </a:rPr>
              <a:t> (elearnSecurity Web Application Penetration Tester)</a:t>
            </a:r>
            <a:endParaRPr sz="1100">
              <a:solidFill>
                <a:schemeClr val="dk1"/>
              </a:solidFill>
            </a:endParaRPr>
          </a:p>
          <a:p>
            <a:pPr indent="-342900" lvl="0" marL="457200" rtl="0" algn="l">
              <a:spcBef>
                <a:spcPts val="0"/>
              </a:spcBef>
              <a:spcAft>
                <a:spcPts val="0"/>
              </a:spcAft>
              <a:buSzPts val="1800"/>
              <a:buChar char="●"/>
            </a:pPr>
            <a:r>
              <a:rPr lang="en"/>
              <a:t>Students (us),</a:t>
            </a:r>
            <a:r>
              <a:rPr lang="en"/>
              <a:t> to learn about securing any applications we might develop / our own networks</a:t>
            </a:r>
            <a:endParaRPr sz="1100">
              <a:solidFill>
                <a:schemeClr val="dk1"/>
              </a:solidFill>
            </a:endParaRPr>
          </a:p>
          <a:p>
            <a:pPr indent="0" lvl="0" marL="45720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Role of Pentesting</a:t>
            </a:r>
            <a:endParaRPr/>
          </a:p>
          <a:p>
            <a:pPr indent="0" lvl="0" marL="0" rtl="0" algn="l">
              <a:spcBef>
                <a:spcPts val="0"/>
              </a:spcBef>
              <a:spcAft>
                <a:spcPts val="0"/>
              </a:spcAft>
              <a:buNone/>
            </a:pPr>
            <a:r>
              <a:t/>
            </a:r>
            <a:endParaRPr/>
          </a:p>
        </p:txBody>
      </p:sp>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Pentesting is focused on exploiting </a:t>
            </a:r>
            <a:r>
              <a:rPr b="1" lang="en"/>
              <a:t>known</a:t>
            </a:r>
            <a:r>
              <a:rPr lang="en"/>
              <a:t> vulnerabilities in specific technologies</a:t>
            </a:r>
            <a:endParaRPr/>
          </a:p>
          <a:p>
            <a:pPr indent="-342900" lvl="0" marL="457200" rtl="0" algn="l">
              <a:spcBef>
                <a:spcPts val="0"/>
              </a:spcBef>
              <a:spcAft>
                <a:spcPts val="0"/>
              </a:spcAft>
              <a:buSzPts val="1800"/>
              <a:buChar char="●"/>
            </a:pPr>
            <a:r>
              <a:rPr lang="en"/>
              <a:t>“If you fail a penetration test you know you have a very bad problem indeed. If you pass a penetration test you do not know that you don’t have a very bad problem”</a:t>
            </a:r>
            <a:endParaRPr/>
          </a:p>
        </p:txBody>
      </p:sp>
      <p:pic>
        <p:nvPicPr>
          <p:cNvPr id="87" name="Google Shape;87;p17"/>
          <p:cNvPicPr preferRelativeResize="0"/>
          <p:nvPr/>
        </p:nvPicPr>
        <p:blipFill>
          <a:blip r:embed="rId3">
            <a:alphaModFix/>
          </a:blip>
          <a:stretch>
            <a:fillRect/>
          </a:stretch>
        </p:blipFill>
        <p:spPr>
          <a:xfrm>
            <a:off x="5264400" y="3012600"/>
            <a:ext cx="2630952" cy="1438476"/>
          </a:xfrm>
          <a:prstGeom prst="rect">
            <a:avLst/>
          </a:prstGeom>
          <a:noFill/>
          <a:ln>
            <a:noFill/>
          </a:ln>
        </p:spPr>
      </p:pic>
      <p:pic>
        <p:nvPicPr>
          <p:cNvPr id="88" name="Google Shape;88;p17"/>
          <p:cNvPicPr preferRelativeResize="0"/>
          <p:nvPr/>
        </p:nvPicPr>
        <p:blipFill>
          <a:blip r:embed="rId4">
            <a:alphaModFix/>
          </a:blip>
          <a:stretch>
            <a:fillRect/>
          </a:stretch>
        </p:blipFill>
        <p:spPr>
          <a:xfrm>
            <a:off x="894275" y="3265401"/>
            <a:ext cx="3181776" cy="932875"/>
          </a:xfrm>
          <a:prstGeom prst="rect">
            <a:avLst/>
          </a:prstGeom>
          <a:noFill/>
          <a:ln>
            <a:noFill/>
          </a:ln>
        </p:spPr>
      </p:pic>
      <p:sp>
        <p:nvSpPr>
          <p:cNvPr id="89" name="Google Shape;89;p17"/>
          <p:cNvSpPr txBox="1"/>
          <p:nvPr/>
        </p:nvSpPr>
        <p:spPr>
          <a:xfrm>
            <a:off x="4471400" y="3531738"/>
            <a:ext cx="59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Vs.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2"/>
          <p:cNvSpPr txBox="1"/>
          <p:nvPr>
            <p:ph type="title"/>
          </p:nvPr>
        </p:nvSpPr>
        <p:spPr>
          <a:xfrm>
            <a:off x="3840975" y="18888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End</a:t>
            </a:r>
            <a:endParaRPr/>
          </a:p>
        </p:txBody>
      </p:sp>
      <p:sp>
        <p:nvSpPr>
          <p:cNvPr id="434" name="Google Shape;434;p62"/>
          <p:cNvSpPr txBox="1"/>
          <p:nvPr>
            <p:ph idx="1" type="body"/>
          </p:nvPr>
        </p:nvSpPr>
        <p:spPr>
          <a:xfrm>
            <a:off x="3907350" y="24615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Questions?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do penetration testing, then?</a:t>
            </a:r>
            <a:endParaRPr/>
          </a:p>
        </p:txBody>
      </p:sp>
      <p:sp>
        <p:nvSpPr>
          <p:cNvPr id="95" name="Google Shape;9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Pros:</a:t>
            </a:r>
            <a:endParaRPr/>
          </a:p>
          <a:p>
            <a:pPr indent="-342900" lvl="0" marL="457200" rtl="0" algn="l">
              <a:spcBef>
                <a:spcPts val="1200"/>
              </a:spcBef>
              <a:spcAft>
                <a:spcPts val="0"/>
              </a:spcAft>
              <a:buSzPts val="1800"/>
              <a:buChar char="●"/>
            </a:pPr>
            <a:r>
              <a:rPr lang="en"/>
              <a:t>Fast</a:t>
            </a:r>
            <a:endParaRPr/>
          </a:p>
          <a:p>
            <a:pPr indent="-342900" lvl="0" marL="457200" rtl="0" algn="l">
              <a:spcBef>
                <a:spcPts val="0"/>
              </a:spcBef>
              <a:spcAft>
                <a:spcPts val="0"/>
              </a:spcAft>
              <a:buSzPts val="1800"/>
              <a:buChar char="●"/>
            </a:pPr>
            <a:r>
              <a:rPr lang="en"/>
              <a:t>Cheap (relatively)</a:t>
            </a:r>
            <a:endParaRPr/>
          </a:p>
          <a:p>
            <a:pPr indent="0" lvl="0" marL="0" rtl="0" algn="l">
              <a:spcBef>
                <a:spcPts val="1200"/>
              </a:spcBef>
              <a:spcAft>
                <a:spcPts val="0"/>
              </a:spcAft>
              <a:buNone/>
            </a:pPr>
            <a:r>
              <a:rPr lang="en"/>
              <a:t>Cons:</a:t>
            </a:r>
            <a:endParaRPr/>
          </a:p>
          <a:p>
            <a:pPr indent="-342900" lvl="0" marL="457200" rtl="0" algn="l">
              <a:spcBef>
                <a:spcPts val="1200"/>
              </a:spcBef>
              <a:spcAft>
                <a:spcPts val="0"/>
              </a:spcAft>
              <a:buSzPts val="1800"/>
              <a:buChar char="●"/>
            </a:pPr>
            <a:r>
              <a:rPr lang="en"/>
              <a:t>Easy to miss new / novel bugs</a:t>
            </a:r>
            <a:endParaRPr/>
          </a:p>
          <a:p>
            <a:pPr indent="-342900" lvl="0" marL="457200" rtl="0" algn="l">
              <a:spcBef>
                <a:spcPts val="0"/>
              </a:spcBef>
              <a:spcAft>
                <a:spcPts val="0"/>
              </a:spcAft>
              <a:buSzPts val="1800"/>
              <a:buChar char="●"/>
            </a:pPr>
            <a:r>
              <a:rPr lang="en"/>
              <a:t>Only done late after software is developed and deployed; bugs could be exploited</a:t>
            </a:r>
            <a:endParaRPr/>
          </a:p>
        </p:txBody>
      </p:sp>
      <p:pic>
        <p:nvPicPr>
          <p:cNvPr id="96" name="Google Shape;96;p18"/>
          <p:cNvPicPr preferRelativeResize="0"/>
          <p:nvPr/>
        </p:nvPicPr>
        <p:blipFill>
          <a:blip r:embed="rId3">
            <a:alphaModFix/>
          </a:blip>
          <a:stretch>
            <a:fillRect/>
          </a:stretch>
        </p:blipFill>
        <p:spPr>
          <a:xfrm>
            <a:off x="5658800" y="1152474"/>
            <a:ext cx="2387601" cy="1790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Different Classes of Pentesting</a:t>
            </a:r>
            <a:endParaRPr/>
          </a:p>
          <a:p>
            <a:pPr indent="0" lvl="0" marL="0" rtl="0" algn="l">
              <a:spcBef>
                <a:spcPts val="0"/>
              </a:spcBef>
              <a:spcAft>
                <a:spcPts val="0"/>
              </a:spcAft>
              <a:buNone/>
            </a:pPr>
            <a:r>
              <a:t/>
            </a:r>
            <a:endParaRPr/>
          </a:p>
        </p:txBody>
      </p:sp>
      <p:sp>
        <p:nvSpPr>
          <p:cNvPr id="102" name="Google Shape;102;p19"/>
          <p:cNvSpPr txBox="1"/>
          <p:nvPr>
            <p:ph idx="1" type="body"/>
          </p:nvPr>
        </p:nvSpPr>
        <p:spPr>
          <a:xfrm>
            <a:off x="311700" y="1152475"/>
            <a:ext cx="8520600" cy="364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Initial system knowledge:</a:t>
            </a:r>
            <a:endParaRPr/>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03" name="Google Shape;103;p19"/>
          <p:cNvPicPr preferRelativeResize="0"/>
          <p:nvPr/>
        </p:nvPicPr>
        <p:blipFill>
          <a:blip r:embed="rId3">
            <a:alphaModFix/>
          </a:blip>
          <a:stretch>
            <a:fillRect/>
          </a:stretch>
        </p:blipFill>
        <p:spPr>
          <a:xfrm>
            <a:off x="2058775" y="1749725"/>
            <a:ext cx="4457999" cy="244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Different Classes of Pentesting</a:t>
            </a:r>
            <a:endParaRPr/>
          </a:p>
          <a:p>
            <a:pPr indent="0" lvl="0" marL="0" rtl="0" algn="l">
              <a:spcBef>
                <a:spcPts val="0"/>
              </a:spcBef>
              <a:spcAft>
                <a:spcPts val="0"/>
              </a:spcAft>
              <a:buNone/>
            </a:pPr>
            <a:r>
              <a:t/>
            </a:r>
            <a:endParaRPr/>
          </a:p>
        </p:txBody>
      </p:sp>
      <p:sp>
        <p:nvSpPr>
          <p:cNvPr id="109" name="Google Shape;109;p20"/>
          <p:cNvSpPr txBox="1"/>
          <p:nvPr>
            <p:ph idx="1" type="body"/>
          </p:nvPr>
        </p:nvSpPr>
        <p:spPr>
          <a:xfrm>
            <a:off x="311700" y="1152475"/>
            <a:ext cx="8520600" cy="364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Initial network access:</a:t>
            </a:r>
            <a:endParaRPr/>
          </a:p>
          <a:p>
            <a:pPr indent="-342900" lvl="0" marL="457200" rtl="0" algn="l">
              <a:spcBef>
                <a:spcPts val="1200"/>
              </a:spcBef>
              <a:spcAft>
                <a:spcPts val="0"/>
              </a:spcAft>
              <a:buSzPts val="1800"/>
              <a:buChar char="●"/>
            </a:pPr>
            <a:r>
              <a:rPr lang="en"/>
              <a:t>Internal</a:t>
            </a:r>
            <a:endParaRPr/>
          </a:p>
          <a:p>
            <a:pPr indent="-342900" lvl="0" marL="457200" rtl="0" algn="l">
              <a:spcBef>
                <a:spcPts val="0"/>
              </a:spcBef>
              <a:spcAft>
                <a:spcPts val="0"/>
              </a:spcAft>
              <a:buSzPts val="1800"/>
              <a:buChar char="●"/>
            </a:pPr>
            <a:r>
              <a:rPr lang="en"/>
              <a:t>External</a:t>
            </a:r>
            <a:endParaRPr/>
          </a:p>
          <a:p>
            <a:pPr indent="0" lvl="0" marL="457200" rtl="0" algn="l">
              <a:spcBef>
                <a:spcPts val="1200"/>
              </a:spcBef>
              <a:spcAft>
                <a:spcPts val="1200"/>
              </a:spcAft>
              <a:buNone/>
            </a:pPr>
            <a:r>
              <a:t/>
            </a:r>
            <a:endParaRPr/>
          </a:p>
        </p:txBody>
      </p:sp>
      <p:pic>
        <p:nvPicPr>
          <p:cNvPr id="110" name="Google Shape;110;p20"/>
          <p:cNvPicPr preferRelativeResize="0"/>
          <p:nvPr/>
        </p:nvPicPr>
        <p:blipFill>
          <a:blip r:embed="rId3">
            <a:alphaModFix/>
          </a:blip>
          <a:stretch>
            <a:fillRect/>
          </a:stretch>
        </p:blipFill>
        <p:spPr>
          <a:xfrm>
            <a:off x="4571988" y="1700200"/>
            <a:ext cx="2619375" cy="1743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Different Classes of Pentesting</a:t>
            </a:r>
            <a:endParaRPr/>
          </a:p>
          <a:p>
            <a:pPr indent="0" lvl="0" marL="0" rtl="0" algn="l">
              <a:spcBef>
                <a:spcPts val="0"/>
              </a:spcBef>
              <a:spcAft>
                <a:spcPts val="0"/>
              </a:spcAft>
              <a:buNone/>
            </a:pPr>
            <a:r>
              <a:t/>
            </a:r>
            <a:endParaRPr/>
          </a:p>
        </p:txBody>
      </p:sp>
      <p:sp>
        <p:nvSpPr>
          <p:cNvPr id="116" name="Google Shape;116;p21"/>
          <p:cNvSpPr txBox="1"/>
          <p:nvPr>
            <p:ph idx="1" type="body"/>
          </p:nvPr>
        </p:nvSpPr>
        <p:spPr>
          <a:xfrm>
            <a:off x="311700" y="1152475"/>
            <a:ext cx="8520600" cy="364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Initial attack awareness:</a:t>
            </a:r>
            <a:endParaRPr/>
          </a:p>
          <a:p>
            <a:pPr indent="-342900" lvl="0" marL="457200" rtl="0" algn="l">
              <a:spcBef>
                <a:spcPts val="1200"/>
              </a:spcBef>
              <a:spcAft>
                <a:spcPts val="0"/>
              </a:spcAft>
              <a:buSzPts val="1800"/>
              <a:buChar char="●"/>
            </a:pPr>
            <a:r>
              <a:rPr lang="en"/>
              <a:t>Blind</a:t>
            </a:r>
            <a:endParaRPr/>
          </a:p>
          <a:p>
            <a:pPr indent="-342900" lvl="0" marL="457200" rtl="0" algn="l">
              <a:spcBef>
                <a:spcPts val="0"/>
              </a:spcBef>
              <a:spcAft>
                <a:spcPts val="0"/>
              </a:spcAft>
              <a:buSzPts val="1800"/>
              <a:buChar char="●"/>
            </a:pPr>
            <a:r>
              <a:rPr lang="en"/>
              <a:t>Double-blind</a:t>
            </a:r>
            <a:endParaRPr/>
          </a:p>
          <a:p>
            <a:pPr indent="-342900" lvl="0" marL="457200" rtl="0" algn="l">
              <a:spcBef>
                <a:spcPts val="0"/>
              </a:spcBef>
              <a:spcAft>
                <a:spcPts val="0"/>
              </a:spcAft>
              <a:buSzPts val="1800"/>
              <a:buChar char="●"/>
            </a:pPr>
            <a:r>
              <a:rPr lang="en"/>
              <a:t>Targeted testing</a:t>
            </a:r>
            <a:endParaRPr/>
          </a:p>
          <a:p>
            <a:pPr indent="0" lvl="0" marL="457200" rtl="0" algn="l">
              <a:spcBef>
                <a:spcPts val="1200"/>
              </a:spcBef>
              <a:spcAft>
                <a:spcPts val="1200"/>
              </a:spcAft>
              <a:buNone/>
            </a:pPr>
            <a:r>
              <a:t/>
            </a:r>
            <a:endParaRPr/>
          </a:p>
        </p:txBody>
      </p:sp>
      <p:pic>
        <p:nvPicPr>
          <p:cNvPr id="117" name="Google Shape;117;p21"/>
          <p:cNvPicPr preferRelativeResize="0"/>
          <p:nvPr/>
        </p:nvPicPr>
        <p:blipFill>
          <a:blip r:embed="rId3">
            <a:alphaModFix/>
          </a:blip>
          <a:stretch>
            <a:fillRect/>
          </a:stretch>
        </p:blipFill>
        <p:spPr>
          <a:xfrm>
            <a:off x="4572000" y="1614925"/>
            <a:ext cx="2667699" cy="1913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